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6" r:id="rId10"/>
    <p:sldId id="264" r:id="rId11"/>
    <p:sldId id="267" r:id="rId12"/>
    <p:sldId id="265" r:id="rId13"/>
  </p:sldIdLst>
  <p:sldSz cx="14630400" cy="8229600"/>
  <p:notesSz cx="8229600" cy="14630400"/>
  <p:embeddedFontLst>
    <p:embeddedFont>
      <p:font typeface="Open Sans" panose="020B060603050402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7813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dirty="0"/>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44604"/>
            <a:ext cx="14630400" cy="82296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44604"/>
            <a:ext cx="14630400" cy="82296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924550" cy="8229600"/>
          </a:xfrm>
          <a:prstGeom prst="rect">
            <a:avLst/>
          </a:prstGeom>
        </p:spPr>
      </p:pic>
      <p:sp>
        <p:nvSpPr>
          <p:cNvPr id="3" name="Text 0"/>
          <p:cNvSpPr/>
          <p:nvPr/>
        </p:nvSpPr>
        <p:spPr>
          <a:xfrm>
            <a:off x="7115179" y="2700101"/>
            <a:ext cx="6721440" cy="3129203"/>
          </a:xfrm>
          <a:prstGeom prst="rect">
            <a:avLst/>
          </a:prstGeom>
          <a:noFill/>
          <a:ln/>
        </p:spPr>
        <p:txBody>
          <a:bodyPr wrap="square" lIns="0" tIns="0" rIns="0" bIns="0" rtlCol="0" anchor="t"/>
          <a:lstStyle/>
          <a:p>
            <a:pPr>
              <a:lnSpc>
                <a:spcPts val="5551"/>
              </a:lnSpc>
            </a:pPr>
            <a:r>
              <a:rPr lang="en-US" sz="4451" b="1" dirty="0"/>
              <a:t>Agri Smart:</a:t>
            </a:r>
          </a:p>
          <a:p>
            <a:pPr>
              <a:lnSpc>
                <a:spcPts val="5551"/>
              </a:lnSpc>
            </a:pPr>
            <a:r>
              <a:rPr lang="en-US" sz="4451" b="1" dirty="0"/>
              <a:t>Enhancing Agricultural Decisions with ML-Based Crop Prediction</a:t>
            </a:r>
          </a:p>
        </p:txBody>
      </p:sp>
      <p:sp>
        <p:nvSpPr>
          <p:cNvPr id="4" name="Text 1"/>
          <p:cNvSpPr/>
          <p:nvPr/>
        </p:nvSpPr>
        <p:spPr>
          <a:xfrm>
            <a:off x="6280198" y="5166605"/>
            <a:ext cx="7556421" cy="362904"/>
          </a:xfrm>
          <a:prstGeom prst="rect">
            <a:avLst/>
          </a:prstGeom>
          <a:noFill/>
          <a:ln/>
        </p:spPr>
        <p:txBody>
          <a:bodyPr wrap="none" lIns="0" tIns="0" rIns="0" bIns="0" rtlCol="0" anchor="t"/>
          <a:lstStyle/>
          <a:p>
            <a:pPr>
              <a:lnSpc>
                <a:spcPts val="2851"/>
              </a:lnSpc>
            </a:pPr>
            <a:endParaRPr lang="en-US" sz="1751" dirty="0"/>
          </a:p>
        </p:txBody>
      </p:sp>
      <p:sp>
        <p:nvSpPr>
          <p:cNvPr id="6" name="TextBox 5">
            <a:extLst>
              <a:ext uri="{FF2B5EF4-FFF2-40B4-BE49-F238E27FC236}">
                <a16:creationId xmlns:a16="http://schemas.microsoft.com/office/drawing/2014/main" id="{BED92398-7DC3-56FE-36F6-0DEFF24D5760}"/>
              </a:ext>
            </a:extLst>
          </p:cNvPr>
          <p:cNvSpPr txBox="1"/>
          <p:nvPr/>
        </p:nvSpPr>
        <p:spPr>
          <a:xfrm>
            <a:off x="11485758" y="6613363"/>
            <a:ext cx="3824868" cy="1200329"/>
          </a:xfrm>
          <a:prstGeom prst="rect">
            <a:avLst/>
          </a:prstGeom>
          <a:noFill/>
        </p:spPr>
        <p:txBody>
          <a:bodyPr wrap="square" rtlCol="0">
            <a:spAutoFit/>
          </a:bodyPr>
          <a:lstStyle/>
          <a:p>
            <a:r>
              <a:rPr lang="en-US" sz="2400" b="1" dirty="0"/>
              <a:t>Presented By:</a:t>
            </a:r>
          </a:p>
          <a:p>
            <a:r>
              <a:rPr lang="en-US" sz="2400" b="1" dirty="0"/>
              <a:t>V. Pavani</a:t>
            </a:r>
          </a:p>
          <a:p>
            <a:r>
              <a:rPr lang="en-US" sz="2400" b="1" dirty="0"/>
              <a:t>M. Bhargav Vijay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0B65B7ED-2DD6-5E9C-5DDD-158802F17A52}"/>
              </a:ext>
            </a:extLst>
          </p:cNvPr>
          <p:cNvSpPr txBox="1"/>
          <p:nvPr/>
        </p:nvSpPr>
        <p:spPr>
          <a:xfrm>
            <a:off x="6204259" y="656528"/>
            <a:ext cx="2221881" cy="523220"/>
          </a:xfrm>
          <a:prstGeom prst="rect">
            <a:avLst/>
          </a:prstGeom>
          <a:noFill/>
        </p:spPr>
        <p:txBody>
          <a:bodyPr wrap="square" rtlCol="0">
            <a:spAutoFit/>
          </a:bodyPr>
          <a:lstStyle/>
          <a:p>
            <a:r>
              <a:rPr lang="en-IN" sz="2800" b="1" dirty="0"/>
              <a:t>DISCUSSION</a:t>
            </a:r>
          </a:p>
        </p:txBody>
      </p:sp>
      <p:sp>
        <p:nvSpPr>
          <p:cNvPr id="17" name="TextBox 16">
            <a:extLst>
              <a:ext uri="{FF2B5EF4-FFF2-40B4-BE49-F238E27FC236}">
                <a16:creationId xmlns:a16="http://schemas.microsoft.com/office/drawing/2014/main" id="{BFDED150-CC74-E499-40A6-535CFF6DE931}"/>
              </a:ext>
            </a:extLst>
          </p:cNvPr>
          <p:cNvSpPr txBox="1"/>
          <p:nvPr/>
        </p:nvSpPr>
        <p:spPr>
          <a:xfrm>
            <a:off x="819150" y="1382213"/>
            <a:ext cx="12992100" cy="6847387"/>
          </a:xfrm>
          <a:prstGeom prst="rect">
            <a:avLst/>
          </a:prstGeom>
          <a:noFill/>
        </p:spPr>
        <p:txBody>
          <a:bodyPr wrap="square" rtlCol="0">
            <a:spAutoFit/>
          </a:bodyPr>
          <a:lstStyle/>
          <a:p>
            <a:pPr>
              <a:lnSpc>
                <a:spcPct val="200000"/>
              </a:lnSpc>
            </a:pPr>
            <a:r>
              <a:rPr lang="en-US" b="1" dirty="0"/>
              <a:t>Strengths of the Model</a:t>
            </a:r>
            <a:endParaRPr lang="en-US" dirty="0"/>
          </a:p>
          <a:p>
            <a:pPr marL="742950" lvl="1" indent="-285750">
              <a:lnSpc>
                <a:spcPct val="200000"/>
              </a:lnSpc>
              <a:buFont typeface="Wingdings" panose="05000000000000000000" pitchFamily="2" charset="2"/>
              <a:buChar char="Ø"/>
            </a:pPr>
            <a:r>
              <a:rPr lang="en-US" sz="1600" dirty="0"/>
              <a:t>Delivered high prediction accuracy with consistent results across tests.</a:t>
            </a:r>
          </a:p>
          <a:p>
            <a:pPr marL="742950" lvl="1" indent="-285750">
              <a:lnSpc>
                <a:spcPct val="200000"/>
              </a:lnSpc>
              <a:buFont typeface="Wingdings" panose="05000000000000000000" pitchFamily="2" charset="2"/>
              <a:buChar char="Ø"/>
            </a:pPr>
            <a:r>
              <a:rPr lang="en-US" sz="1600" dirty="0"/>
              <a:t>Handled noisy and outlier data effectively, maintaining robustness.</a:t>
            </a:r>
          </a:p>
          <a:p>
            <a:pPr marL="742950" lvl="1" indent="-285750">
              <a:lnSpc>
                <a:spcPct val="200000"/>
              </a:lnSpc>
              <a:buFont typeface="Wingdings" panose="05000000000000000000" pitchFamily="2" charset="2"/>
              <a:buChar char="Ø"/>
            </a:pPr>
            <a:r>
              <a:rPr lang="en-US" sz="1600" dirty="0"/>
              <a:t>Scalable to include more crops, regions, or updated datasets.</a:t>
            </a:r>
          </a:p>
          <a:p>
            <a:pPr marL="742950" lvl="1" indent="-285750">
              <a:lnSpc>
                <a:spcPct val="200000"/>
              </a:lnSpc>
              <a:buFont typeface="Wingdings" panose="05000000000000000000" pitchFamily="2" charset="2"/>
              <a:buChar char="Ø"/>
            </a:pPr>
            <a:r>
              <a:rPr lang="en-US" sz="1600" dirty="0"/>
              <a:t>Provided meaningful feature importance insights for agricultural decision-making.</a:t>
            </a:r>
          </a:p>
          <a:p>
            <a:pPr>
              <a:lnSpc>
                <a:spcPct val="200000"/>
              </a:lnSpc>
            </a:pPr>
            <a:r>
              <a:rPr lang="en-US" b="1" dirty="0"/>
              <a:t>Interpretability and Insights</a:t>
            </a:r>
            <a:endParaRPr lang="en-US" dirty="0"/>
          </a:p>
          <a:p>
            <a:pPr marL="742950" lvl="1" indent="-285750">
              <a:lnSpc>
                <a:spcPct val="200000"/>
              </a:lnSpc>
              <a:buFont typeface="Wingdings" panose="05000000000000000000" pitchFamily="2" charset="2"/>
              <a:buChar char="Ø"/>
            </a:pPr>
            <a:r>
              <a:rPr lang="en-US" sz="1600" dirty="0"/>
              <a:t>Feature importance helped identify which environmental and soil factors are most critical.</a:t>
            </a:r>
          </a:p>
          <a:p>
            <a:pPr marL="742950" lvl="1" indent="-285750">
              <a:lnSpc>
                <a:spcPct val="200000"/>
              </a:lnSpc>
              <a:buFont typeface="Wingdings" panose="05000000000000000000" pitchFamily="2" charset="2"/>
              <a:buChar char="Ø"/>
            </a:pPr>
            <a:r>
              <a:rPr lang="en-US" sz="1600" dirty="0"/>
              <a:t>Enabled better understanding of crop suitability across varying conditions.</a:t>
            </a:r>
          </a:p>
          <a:p>
            <a:pPr>
              <a:lnSpc>
                <a:spcPct val="200000"/>
              </a:lnSpc>
            </a:pPr>
            <a:r>
              <a:rPr lang="en-US" b="1" dirty="0"/>
              <a:t>Limitations of the Study</a:t>
            </a:r>
            <a:endParaRPr lang="en-US" dirty="0"/>
          </a:p>
          <a:p>
            <a:pPr marL="742950" lvl="1" indent="-285750">
              <a:lnSpc>
                <a:spcPct val="200000"/>
              </a:lnSpc>
              <a:buFont typeface="Wingdings" panose="05000000000000000000" pitchFamily="2" charset="2"/>
              <a:buChar char="Ø"/>
            </a:pPr>
            <a:r>
              <a:rPr lang="en-US" sz="1600" dirty="0"/>
              <a:t>The dataset may not fully represent all regional or seasonal variations.</a:t>
            </a:r>
          </a:p>
          <a:p>
            <a:pPr marL="742950" lvl="1" indent="-285750">
              <a:lnSpc>
                <a:spcPct val="200000"/>
              </a:lnSpc>
              <a:buFont typeface="Wingdings" panose="05000000000000000000" pitchFamily="2" charset="2"/>
              <a:buChar char="Ø"/>
            </a:pPr>
            <a:r>
              <a:rPr lang="en-US" sz="1600" dirty="0"/>
              <a:t>The model does not incorporate real-time data such as live weather or pest alerts.</a:t>
            </a:r>
          </a:p>
          <a:p>
            <a:pPr marL="742950" lvl="1" indent="-285750">
              <a:lnSpc>
                <a:spcPct val="200000"/>
              </a:lnSpc>
              <a:buFont typeface="Wingdings" panose="05000000000000000000" pitchFamily="2" charset="2"/>
              <a:buChar char="Ø"/>
            </a:pPr>
            <a:r>
              <a:rPr lang="en-US" sz="1600" dirty="0"/>
              <a:t>May require retraining or fine-tuning for application in new geographic areas.</a:t>
            </a:r>
          </a:p>
          <a:p>
            <a:pPr>
              <a:lnSpc>
                <a:spcPct val="200000"/>
              </a:lnSpc>
            </a:pP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2A06095-DA8D-2756-3290-9C37D79BFC52}"/>
              </a:ext>
            </a:extLst>
          </p:cNvPr>
          <p:cNvSpPr txBox="1"/>
          <p:nvPr/>
        </p:nvSpPr>
        <p:spPr>
          <a:xfrm>
            <a:off x="356837" y="922008"/>
            <a:ext cx="11753386" cy="1122743"/>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dirty="0"/>
              <a:t>The model is deployed using the Flask web framework with a simple user interface.</a:t>
            </a:r>
          </a:p>
          <a:p>
            <a:pPr marL="285750" indent="-285750">
              <a:lnSpc>
                <a:spcPct val="200000"/>
              </a:lnSpc>
              <a:buFont typeface="Wingdings" panose="05000000000000000000" pitchFamily="2" charset="2"/>
              <a:buChar char="Ø"/>
            </a:pPr>
            <a:r>
              <a:rPr lang="en-US" dirty="0"/>
              <a:t>Users input values for N, P, K, temperature, humidity, pH, and rainfall..</a:t>
            </a:r>
          </a:p>
        </p:txBody>
      </p:sp>
      <p:pic>
        <p:nvPicPr>
          <p:cNvPr id="10" name="Picture 9">
            <a:extLst>
              <a:ext uri="{FF2B5EF4-FFF2-40B4-BE49-F238E27FC236}">
                <a16:creationId xmlns:a16="http://schemas.microsoft.com/office/drawing/2014/main" id="{46E9BA42-217B-1B10-FB86-B2A15E341828}"/>
              </a:ext>
            </a:extLst>
          </p:cNvPr>
          <p:cNvPicPr>
            <a:picLocks noChangeAspect="1"/>
          </p:cNvPicPr>
          <p:nvPr/>
        </p:nvPicPr>
        <p:blipFill>
          <a:blip r:embed="rId2"/>
          <a:stretch>
            <a:fillRect/>
          </a:stretch>
        </p:blipFill>
        <p:spPr>
          <a:xfrm>
            <a:off x="8530683" y="1623139"/>
            <a:ext cx="4354584" cy="4983321"/>
          </a:xfrm>
          <a:prstGeom prst="rect">
            <a:avLst/>
          </a:prstGeom>
        </p:spPr>
      </p:pic>
      <p:pic>
        <p:nvPicPr>
          <p:cNvPr id="12" name="Picture 11">
            <a:extLst>
              <a:ext uri="{FF2B5EF4-FFF2-40B4-BE49-F238E27FC236}">
                <a16:creationId xmlns:a16="http://schemas.microsoft.com/office/drawing/2014/main" id="{1BC85FA0-333C-33ED-1F02-A4419096BBBD}"/>
              </a:ext>
            </a:extLst>
          </p:cNvPr>
          <p:cNvPicPr>
            <a:picLocks noChangeAspect="1"/>
          </p:cNvPicPr>
          <p:nvPr/>
        </p:nvPicPr>
        <p:blipFill>
          <a:blip r:embed="rId3"/>
          <a:stretch>
            <a:fillRect/>
          </a:stretch>
        </p:blipFill>
        <p:spPr>
          <a:xfrm>
            <a:off x="781582" y="2769039"/>
            <a:ext cx="4191861" cy="5296829"/>
          </a:xfrm>
          <a:prstGeom prst="rect">
            <a:avLst/>
          </a:prstGeom>
        </p:spPr>
      </p:pic>
      <p:sp>
        <p:nvSpPr>
          <p:cNvPr id="14" name="TextBox 13">
            <a:extLst>
              <a:ext uri="{FF2B5EF4-FFF2-40B4-BE49-F238E27FC236}">
                <a16:creationId xmlns:a16="http://schemas.microsoft.com/office/drawing/2014/main" id="{27D0543C-3162-7E70-C649-F6C83B56FC6A}"/>
              </a:ext>
            </a:extLst>
          </p:cNvPr>
          <p:cNvSpPr txBox="1"/>
          <p:nvPr/>
        </p:nvSpPr>
        <p:spPr>
          <a:xfrm>
            <a:off x="5720574" y="6857451"/>
            <a:ext cx="8909826" cy="1122743"/>
          </a:xfrm>
          <a:prstGeom prst="rect">
            <a:avLst/>
          </a:prstGeom>
          <a:noFill/>
        </p:spPr>
        <p:txBody>
          <a:bodyPr wrap="square">
            <a:spAutoFit/>
          </a:bodyPr>
          <a:lstStyle/>
          <a:p>
            <a:pPr marL="285750" indent="-285750">
              <a:lnSpc>
                <a:spcPct val="200000"/>
              </a:lnSpc>
              <a:buFont typeface="Wingdings" panose="05000000000000000000" pitchFamily="2" charset="2"/>
              <a:buChar char="Ø"/>
            </a:pPr>
            <a:r>
              <a:rPr lang="en-US" dirty="0"/>
              <a:t>These inputs are processed and passed to a trained Random Forest model for prediction.</a:t>
            </a:r>
          </a:p>
          <a:p>
            <a:pPr marL="285750" indent="-285750">
              <a:lnSpc>
                <a:spcPct val="200000"/>
              </a:lnSpc>
              <a:buFont typeface="Wingdings" panose="05000000000000000000" pitchFamily="2" charset="2"/>
              <a:buChar char="Ø"/>
            </a:pPr>
            <a:r>
              <a:rPr lang="en-US" dirty="0"/>
              <a:t>The application displays the recommended crop based on model output in real time</a:t>
            </a:r>
          </a:p>
        </p:txBody>
      </p:sp>
      <p:sp>
        <p:nvSpPr>
          <p:cNvPr id="15" name="TextBox 14">
            <a:extLst>
              <a:ext uri="{FF2B5EF4-FFF2-40B4-BE49-F238E27FC236}">
                <a16:creationId xmlns:a16="http://schemas.microsoft.com/office/drawing/2014/main" id="{10A39490-D40E-7FB5-3150-51D87BF444D6}"/>
              </a:ext>
            </a:extLst>
          </p:cNvPr>
          <p:cNvSpPr txBox="1"/>
          <p:nvPr/>
        </p:nvSpPr>
        <p:spPr>
          <a:xfrm>
            <a:off x="9559399" y="1161474"/>
            <a:ext cx="2297151" cy="461665"/>
          </a:xfrm>
          <a:prstGeom prst="rect">
            <a:avLst/>
          </a:prstGeom>
          <a:noFill/>
        </p:spPr>
        <p:txBody>
          <a:bodyPr wrap="square" rtlCol="0">
            <a:spAutoFit/>
          </a:bodyPr>
          <a:lstStyle/>
          <a:p>
            <a:r>
              <a:rPr lang="en-US" sz="2400" b="1" dirty="0"/>
              <a:t>USER INTERFACE</a:t>
            </a:r>
          </a:p>
        </p:txBody>
      </p:sp>
      <p:sp>
        <p:nvSpPr>
          <p:cNvPr id="16" name="TextBox 15">
            <a:extLst>
              <a:ext uri="{FF2B5EF4-FFF2-40B4-BE49-F238E27FC236}">
                <a16:creationId xmlns:a16="http://schemas.microsoft.com/office/drawing/2014/main" id="{580105FC-B9EF-29B2-0FF3-7FF3197A5130}"/>
              </a:ext>
            </a:extLst>
          </p:cNvPr>
          <p:cNvSpPr txBox="1"/>
          <p:nvPr/>
        </p:nvSpPr>
        <p:spPr>
          <a:xfrm>
            <a:off x="1316341" y="2252546"/>
            <a:ext cx="3122342" cy="461665"/>
          </a:xfrm>
          <a:prstGeom prst="rect">
            <a:avLst/>
          </a:prstGeom>
          <a:noFill/>
        </p:spPr>
        <p:txBody>
          <a:bodyPr wrap="square" rtlCol="0">
            <a:spAutoFit/>
          </a:bodyPr>
          <a:lstStyle/>
          <a:p>
            <a:r>
              <a:rPr lang="en-US" sz="2400" b="1" dirty="0"/>
              <a:t>Predicted Crop Display</a:t>
            </a:r>
          </a:p>
        </p:txBody>
      </p:sp>
      <p:sp>
        <p:nvSpPr>
          <p:cNvPr id="17" name="TextBox 16">
            <a:extLst>
              <a:ext uri="{FF2B5EF4-FFF2-40B4-BE49-F238E27FC236}">
                <a16:creationId xmlns:a16="http://schemas.microsoft.com/office/drawing/2014/main" id="{07D73FD0-7B77-58B4-749F-3B7052996D7B}"/>
              </a:ext>
            </a:extLst>
          </p:cNvPr>
          <p:cNvSpPr txBox="1"/>
          <p:nvPr/>
        </p:nvSpPr>
        <p:spPr>
          <a:xfrm>
            <a:off x="6300439" y="398788"/>
            <a:ext cx="2297150" cy="523220"/>
          </a:xfrm>
          <a:prstGeom prst="rect">
            <a:avLst/>
          </a:prstGeom>
          <a:noFill/>
        </p:spPr>
        <p:txBody>
          <a:bodyPr wrap="square" rtlCol="0">
            <a:spAutoFit/>
          </a:bodyPr>
          <a:lstStyle/>
          <a:p>
            <a:r>
              <a:rPr lang="en-US" sz="2800" b="1" dirty="0"/>
              <a:t>DEPLOYMENT</a:t>
            </a:r>
          </a:p>
        </p:txBody>
      </p:sp>
    </p:spTree>
    <p:extLst>
      <p:ext uri="{BB962C8B-B14F-4D97-AF65-F5344CB8AC3E}">
        <p14:creationId xmlns:p14="http://schemas.microsoft.com/office/powerpoint/2010/main" val="5770768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4E8C3D-C5BD-4A87-60BD-77189DAB8274}"/>
              </a:ext>
            </a:extLst>
          </p:cNvPr>
          <p:cNvSpPr txBox="1"/>
          <p:nvPr/>
        </p:nvSpPr>
        <p:spPr>
          <a:xfrm>
            <a:off x="519112" y="260219"/>
            <a:ext cx="13592175" cy="7709162"/>
          </a:xfrm>
          <a:prstGeom prst="rect">
            <a:avLst/>
          </a:prstGeom>
          <a:noFill/>
        </p:spPr>
        <p:txBody>
          <a:bodyPr wrap="square" rtlCol="0">
            <a:spAutoFit/>
          </a:bodyPr>
          <a:lstStyle/>
          <a:p>
            <a:pPr>
              <a:lnSpc>
                <a:spcPct val="200000"/>
              </a:lnSpc>
            </a:pPr>
            <a:r>
              <a:rPr lang="en-US" sz="2800" b="1" dirty="0"/>
              <a:t>						CONCLUSION</a:t>
            </a:r>
          </a:p>
          <a:p>
            <a:pPr>
              <a:lnSpc>
                <a:spcPct val="200000"/>
              </a:lnSpc>
            </a:pPr>
            <a:r>
              <a:rPr lang="en-US" b="1" dirty="0"/>
              <a:t>Summary of Outcomes</a:t>
            </a:r>
          </a:p>
          <a:p>
            <a:pPr marL="285750" indent="-285750">
              <a:lnSpc>
                <a:spcPct val="200000"/>
              </a:lnSpc>
              <a:buFont typeface="Wingdings" panose="05000000000000000000" pitchFamily="2" charset="2"/>
              <a:buChar char="Ø"/>
            </a:pPr>
            <a:r>
              <a:rPr lang="en-US" sz="1600" dirty="0"/>
              <a:t>In this project, we developed a crop prediction system using multiple machine learning models. Among all the models tested, Random Forest provided the highest performance in terms of accuracy and robustness on the test dataset. It effectively handled the multiclass classification problem and showed strong generalization capabilities</a:t>
            </a:r>
            <a:r>
              <a:rPr lang="en-US" dirty="0"/>
              <a:t>.</a:t>
            </a:r>
          </a:p>
          <a:p>
            <a:pPr>
              <a:lnSpc>
                <a:spcPct val="200000"/>
              </a:lnSpc>
            </a:pPr>
            <a:r>
              <a:rPr lang="en-US" b="1" dirty="0"/>
              <a:t>Lessons Learned</a:t>
            </a:r>
          </a:p>
          <a:p>
            <a:pPr marL="285750" indent="-285750">
              <a:lnSpc>
                <a:spcPct val="200000"/>
              </a:lnSpc>
              <a:buFont typeface="Wingdings" panose="05000000000000000000" pitchFamily="2" charset="2"/>
              <a:buChar char="Ø"/>
            </a:pPr>
            <a:r>
              <a:rPr lang="en-US" sz="1600" dirty="0"/>
              <a:t>How</a:t>
            </a:r>
            <a:r>
              <a:rPr lang="en-US" sz="1600" b="1" dirty="0"/>
              <a:t> </a:t>
            </a:r>
            <a:r>
              <a:rPr lang="en-US" sz="1600" dirty="0"/>
              <a:t>to use machine learning to predict the best crop based on soil and weather data.</a:t>
            </a:r>
          </a:p>
          <a:p>
            <a:pPr marL="285750" indent="-285750">
              <a:lnSpc>
                <a:spcPct val="200000"/>
              </a:lnSpc>
              <a:buFont typeface="Wingdings" panose="05000000000000000000" pitchFamily="2" charset="2"/>
              <a:buChar char="Ø"/>
            </a:pPr>
            <a:r>
              <a:rPr lang="en-US" sz="1600" dirty="0"/>
              <a:t>Random Forest is a powerful model that gives high accuracy for crop prediction.</a:t>
            </a:r>
          </a:p>
          <a:p>
            <a:pPr marL="285750" indent="-285750">
              <a:lnSpc>
                <a:spcPct val="200000"/>
              </a:lnSpc>
              <a:buFont typeface="Wingdings" panose="05000000000000000000" pitchFamily="2" charset="2"/>
              <a:buChar char="Ø"/>
            </a:pPr>
            <a:r>
              <a:rPr lang="en-US" sz="1600" dirty="0"/>
              <a:t>Data cleaning, feature selection, and evaluation are key to building a good model.</a:t>
            </a:r>
          </a:p>
          <a:p>
            <a:pPr marL="285750" indent="-285750">
              <a:lnSpc>
                <a:spcPct val="200000"/>
              </a:lnSpc>
              <a:buFont typeface="Wingdings" panose="05000000000000000000" pitchFamily="2" charset="2"/>
              <a:buChar char="Ø"/>
            </a:pPr>
            <a:r>
              <a:rPr lang="en-US" sz="1600" dirty="0"/>
              <a:t>Crop prediction systems can support smart farming and help farmers make better choices.</a:t>
            </a:r>
            <a:endParaRPr lang="en-US" sz="1600" b="1" dirty="0"/>
          </a:p>
          <a:p>
            <a:pPr>
              <a:lnSpc>
                <a:spcPct val="200000"/>
              </a:lnSpc>
            </a:pPr>
            <a:r>
              <a:rPr lang="en-US" b="1" dirty="0"/>
              <a:t>Future Work and Possible Improvements</a:t>
            </a:r>
          </a:p>
          <a:p>
            <a:pPr marL="285750" indent="-285750">
              <a:lnSpc>
                <a:spcPct val="200000"/>
              </a:lnSpc>
              <a:buFont typeface="Wingdings" panose="05000000000000000000" pitchFamily="2" charset="2"/>
              <a:buChar char="Ø"/>
            </a:pPr>
            <a:r>
              <a:rPr lang="en-US" dirty="0"/>
              <a:t>Add real-time weather and satellite data to improve prediction accuracy.</a:t>
            </a:r>
          </a:p>
          <a:p>
            <a:pPr marL="285750" indent="-285750">
              <a:lnSpc>
                <a:spcPct val="200000"/>
              </a:lnSpc>
              <a:buFont typeface="Wingdings" panose="05000000000000000000" pitchFamily="2" charset="2"/>
              <a:buChar char="Ø"/>
            </a:pPr>
            <a:r>
              <a:rPr lang="en-US" dirty="0"/>
              <a:t>Build a mobile or web app so farmers can easily use the model.</a:t>
            </a:r>
          </a:p>
          <a:p>
            <a:pPr marL="285750" indent="-285750">
              <a:lnSpc>
                <a:spcPct val="200000"/>
              </a:lnSpc>
              <a:buFont typeface="Wingdings" panose="05000000000000000000" pitchFamily="2" charset="2"/>
              <a:buChar char="Ø"/>
            </a:pPr>
            <a:r>
              <a:rPr lang="en-US" dirty="0"/>
              <a:t>Include pest and disease prediction for better crop health management.</a:t>
            </a:r>
          </a:p>
        </p:txBody>
      </p:sp>
      <p:pic>
        <p:nvPicPr>
          <p:cNvPr id="10" name="Picture 2" descr="Incorporating soil information with machine learning for crop  recommendation to improve agricultural output | Scientific Reports">
            <a:extLst>
              <a:ext uri="{FF2B5EF4-FFF2-40B4-BE49-F238E27FC236}">
                <a16:creationId xmlns:a16="http://schemas.microsoft.com/office/drawing/2014/main" id="{69CA0C0D-1651-E1D2-F5CB-833DD0ADF01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3187" y="3449238"/>
            <a:ext cx="4938498" cy="3431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5578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359450" y="472685"/>
            <a:ext cx="2406800" cy="566976"/>
          </a:xfrm>
          <a:prstGeom prst="rect">
            <a:avLst/>
          </a:prstGeom>
          <a:noFill/>
          <a:ln/>
        </p:spPr>
        <p:txBody>
          <a:bodyPr wrap="square" lIns="0" tIns="0" rIns="0" bIns="0" rtlCol="0" anchor="t"/>
          <a:lstStyle/>
          <a:p>
            <a:pPr>
              <a:lnSpc>
                <a:spcPts val="5551"/>
              </a:lnSpc>
            </a:pPr>
            <a:r>
              <a:rPr lang="en-US" sz="2800" b="1" dirty="0"/>
              <a:t>INTRODUCTION</a:t>
            </a:r>
          </a:p>
        </p:txBody>
      </p:sp>
      <p:pic>
        <p:nvPicPr>
          <p:cNvPr id="3" name="Image 0" descr="preencoded.png"/>
          <p:cNvPicPr>
            <a:picLocks noChangeAspect="1"/>
          </p:cNvPicPr>
          <p:nvPr/>
        </p:nvPicPr>
        <p:blipFill>
          <a:blip r:embed="rId3"/>
          <a:stretch>
            <a:fillRect/>
          </a:stretch>
        </p:blipFill>
        <p:spPr>
          <a:xfrm>
            <a:off x="987379" y="4163568"/>
            <a:ext cx="650922" cy="596939"/>
          </a:xfrm>
          <a:prstGeom prst="rect">
            <a:avLst/>
          </a:prstGeom>
        </p:spPr>
      </p:pic>
      <p:sp>
        <p:nvSpPr>
          <p:cNvPr id="4" name="Text 1"/>
          <p:cNvSpPr/>
          <p:nvPr/>
        </p:nvSpPr>
        <p:spPr>
          <a:xfrm>
            <a:off x="593767" y="4868287"/>
            <a:ext cx="2835235"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The Challenge</a:t>
            </a:r>
            <a:endParaRPr lang="en-US" sz="2197" dirty="0"/>
          </a:p>
        </p:txBody>
      </p:sp>
      <p:sp>
        <p:nvSpPr>
          <p:cNvPr id="5" name="Text 2"/>
          <p:cNvSpPr/>
          <p:nvPr/>
        </p:nvSpPr>
        <p:spPr>
          <a:xfrm>
            <a:off x="488993" y="5222618"/>
            <a:ext cx="3825832" cy="1843502"/>
          </a:xfrm>
          <a:prstGeom prst="rect">
            <a:avLst/>
          </a:prstGeom>
          <a:noFill/>
          <a:ln/>
        </p:spPr>
        <p:txBody>
          <a:bodyPr wrap="square" lIns="0" tIns="0" rIns="0" bIns="0" rtlCol="0" anchor="t"/>
          <a:lstStyle/>
          <a:p>
            <a:pPr algn="just">
              <a:lnSpc>
                <a:spcPts val="2851"/>
              </a:lnSpc>
            </a:pPr>
            <a:r>
              <a:rPr lang="en-US" sz="1600" dirty="0">
                <a:ea typeface="Open Sans" pitchFamily="34" charset="-122"/>
                <a:cs typeface="Open Sans" pitchFamily="34" charset="-120"/>
              </a:rPr>
              <a:t>Farmers struggle with crop selection due to dynamic environmental conditions, leading to suboptimal yields and financial loss. </a:t>
            </a:r>
            <a:r>
              <a:rPr lang="en-US" sz="1600" dirty="0"/>
              <a:t>Traditional farming depends more on guesswork than on actual data.</a:t>
            </a:r>
          </a:p>
        </p:txBody>
      </p:sp>
      <p:pic>
        <p:nvPicPr>
          <p:cNvPr id="6" name="Image 1" descr="preencoded.png"/>
          <p:cNvPicPr>
            <a:picLocks noChangeAspect="1"/>
          </p:cNvPicPr>
          <p:nvPr/>
        </p:nvPicPr>
        <p:blipFill>
          <a:blip r:embed="rId4"/>
          <a:stretch>
            <a:fillRect/>
          </a:stretch>
        </p:blipFill>
        <p:spPr>
          <a:xfrm>
            <a:off x="5235899" y="4035389"/>
            <a:ext cx="566976" cy="566976"/>
          </a:xfrm>
          <a:prstGeom prst="rect">
            <a:avLst/>
          </a:prstGeom>
        </p:spPr>
      </p:pic>
      <p:sp>
        <p:nvSpPr>
          <p:cNvPr id="7" name="Text 3"/>
          <p:cNvSpPr/>
          <p:nvPr/>
        </p:nvSpPr>
        <p:spPr>
          <a:xfrm>
            <a:off x="5235895" y="4866624"/>
            <a:ext cx="2326955"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Our Solution</a:t>
            </a:r>
            <a:endParaRPr lang="en-US" sz="2197" dirty="0"/>
          </a:p>
        </p:txBody>
      </p:sp>
      <p:sp>
        <p:nvSpPr>
          <p:cNvPr id="8" name="Text 4"/>
          <p:cNvSpPr/>
          <p:nvPr/>
        </p:nvSpPr>
        <p:spPr>
          <a:xfrm>
            <a:off x="5102546" y="5272883"/>
            <a:ext cx="4158616" cy="1814513"/>
          </a:xfrm>
          <a:prstGeom prst="rect">
            <a:avLst/>
          </a:prstGeom>
          <a:noFill/>
          <a:ln/>
        </p:spPr>
        <p:txBody>
          <a:bodyPr wrap="square" lIns="0" tIns="0" rIns="0" bIns="0" rtlCol="0" anchor="t"/>
          <a:lstStyle/>
          <a:p>
            <a:pPr algn="just">
              <a:lnSpc>
                <a:spcPts val="2851"/>
              </a:lnSpc>
            </a:pPr>
            <a:r>
              <a:rPr lang="en-US" sz="1600" dirty="0">
                <a:ea typeface="Open Sans" pitchFamily="34" charset="-122"/>
                <a:cs typeface="Open Sans" pitchFamily="34" charset="-120"/>
              </a:rPr>
              <a:t>We apply machine learning to analyze soil nutrients and weather data (N, P, K, Ph, rainfall) to recommend the most suitable crop, ensuring data-driven decisions for optimal growth.</a:t>
            </a:r>
            <a:endParaRPr lang="en-US" sz="1600" dirty="0"/>
          </a:p>
        </p:txBody>
      </p:sp>
      <p:pic>
        <p:nvPicPr>
          <p:cNvPr id="9" name="Image 2" descr="preencoded.png"/>
          <p:cNvPicPr>
            <a:picLocks noChangeAspect="1"/>
          </p:cNvPicPr>
          <p:nvPr/>
        </p:nvPicPr>
        <p:blipFill>
          <a:blip r:embed="rId5"/>
          <a:stretch>
            <a:fillRect/>
          </a:stretch>
        </p:blipFill>
        <p:spPr>
          <a:xfrm>
            <a:off x="9887551" y="4114800"/>
            <a:ext cx="566976" cy="566976"/>
          </a:xfrm>
          <a:prstGeom prst="rect">
            <a:avLst/>
          </a:prstGeom>
        </p:spPr>
      </p:pic>
      <p:sp>
        <p:nvSpPr>
          <p:cNvPr id="10" name="Text 5"/>
          <p:cNvSpPr/>
          <p:nvPr/>
        </p:nvSpPr>
        <p:spPr>
          <a:xfrm>
            <a:off x="9678001" y="4866623"/>
            <a:ext cx="3782501"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Impact &amp; Importance</a:t>
            </a:r>
            <a:endParaRPr lang="en-US" sz="2197" dirty="0"/>
          </a:p>
        </p:txBody>
      </p:sp>
      <p:sp>
        <p:nvSpPr>
          <p:cNvPr id="11" name="Text 6"/>
          <p:cNvSpPr/>
          <p:nvPr/>
        </p:nvSpPr>
        <p:spPr>
          <a:xfrm>
            <a:off x="9677999" y="5220955"/>
            <a:ext cx="4158616" cy="2177416"/>
          </a:xfrm>
          <a:prstGeom prst="rect">
            <a:avLst/>
          </a:prstGeom>
          <a:noFill/>
          <a:ln/>
        </p:spPr>
        <p:txBody>
          <a:bodyPr wrap="square" lIns="0" tIns="0" rIns="0" bIns="0" rtlCol="0" anchor="t"/>
          <a:lstStyle/>
          <a:p>
            <a:pPr algn="just">
              <a:lnSpc>
                <a:spcPts val="2851"/>
              </a:lnSpc>
            </a:pPr>
            <a:r>
              <a:rPr lang="en-US" sz="1600" dirty="0"/>
              <a:t>This model helps farmers grow more crops, use resources like water and soil more efficiently, and supports food availability for everyone. It also encourages eco-friendly farming and solves important farming problems in a better way.</a:t>
            </a:r>
            <a:endParaRPr lang="en-US" sz="1751" dirty="0"/>
          </a:p>
        </p:txBody>
      </p:sp>
      <p:sp>
        <p:nvSpPr>
          <p:cNvPr id="13" name="TextBox 12">
            <a:extLst>
              <a:ext uri="{FF2B5EF4-FFF2-40B4-BE49-F238E27FC236}">
                <a16:creationId xmlns:a16="http://schemas.microsoft.com/office/drawing/2014/main" id="{BF0A04DA-C2B9-CC3E-12EA-21CD44EA6E7F}"/>
              </a:ext>
            </a:extLst>
          </p:cNvPr>
          <p:cNvSpPr txBox="1"/>
          <p:nvPr/>
        </p:nvSpPr>
        <p:spPr>
          <a:xfrm>
            <a:off x="987379" y="1323149"/>
            <a:ext cx="12473123" cy="2927083"/>
          </a:xfrm>
          <a:prstGeom prst="rect">
            <a:avLst/>
          </a:prstGeom>
          <a:noFill/>
        </p:spPr>
        <p:txBody>
          <a:bodyPr wrap="square" rtlCol="0">
            <a:spAutoFit/>
          </a:bodyPr>
          <a:lstStyle/>
          <a:p>
            <a:pPr marL="285750" indent="-285750" algn="just">
              <a:lnSpc>
                <a:spcPct val="200000"/>
              </a:lnSpc>
              <a:buFont typeface="Wingdings" panose="05000000000000000000" pitchFamily="2" charset="2"/>
              <a:buChar char="Ø"/>
            </a:pPr>
            <a:r>
              <a:rPr lang="en-US" sz="1600" dirty="0"/>
              <a:t>Agriculture plays a vital role in our lives, and choosing the right crop to grow is very important for farmers. However, selecting the best crop is not always easy. It depends on many factors like soil nutrients, pH level, temperature, humidity, and rainfall.</a:t>
            </a:r>
          </a:p>
          <a:p>
            <a:pPr marL="285750" indent="-285750" algn="just">
              <a:lnSpc>
                <a:spcPct val="200000"/>
              </a:lnSpc>
              <a:buFont typeface="Wingdings" panose="05000000000000000000" pitchFamily="2" charset="2"/>
              <a:buChar char="Ø"/>
            </a:pPr>
            <a:r>
              <a:rPr lang="en-US" sz="1600" dirty="0"/>
              <a:t>Many farmers still rely on experience or guesswork, which can lead to poor crop choices, low yield, and financial loss.</a:t>
            </a:r>
          </a:p>
          <a:p>
            <a:pPr marL="285750" indent="-285750" algn="just">
              <a:lnSpc>
                <a:spcPct val="200000"/>
              </a:lnSpc>
              <a:buFont typeface="Wingdings" panose="05000000000000000000" pitchFamily="2" charset="2"/>
              <a:buChar char="Ø"/>
            </a:pPr>
            <a:r>
              <a:rPr lang="en-US" sz="1600" dirty="0"/>
              <a:t>Our project aims to solve this problem using Machine Learning. By analyzing the data from soil and environmental conditions, our model can predict the most suitable crop for a given area. This helps farmers make smart, data-based decisions and improve productivity.</a:t>
            </a:r>
          </a:p>
          <a:p>
            <a:pPr algn="just">
              <a:lnSpc>
                <a:spcPct val="150000"/>
              </a:lnSpc>
            </a:pP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422942" y="499115"/>
            <a:ext cx="13042821" cy="777235"/>
          </a:xfrm>
          <a:prstGeom prst="rect">
            <a:avLst/>
          </a:prstGeom>
          <a:noFill/>
          <a:ln/>
        </p:spPr>
        <p:txBody>
          <a:bodyPr wrap="square" lIns="0" tIns="0" rIns="0" bIns="0" rtlCol="0" anchor="t"/>
          <a:lstStyle/>
          <a:p>
            <a:pPr>
              <a:lnSpc>
                <a:spcPts val="5551"/>
              </a:lnSpc>
            </a:pPr>
            <a:r>
              <a:rPr lang="en-US" sz="2800" b="1" dirty="0"/>
              <a:t>PROBLEM STATEMENT</a:t>
            </a:r>
          </a:p>
        </p:txBody>
      </p:sp>
      <p:sp>
        <p:nvSpPr>
          <p:cNvPr id="5" name="Text 3"/>
          <p:cNvSpPr/>
          <p:nvPr/>
        </p:nvSpPr>
        <p:spPr>
          <a:xfrm>
            <a:off x="1442421" y="2039793"/>
            <a:ext cx="3402331" cy="425291"/>
          </a:xfrm>
          <a:prstGeom prst="rect">
            <a:avLst/>
          </a:prstGeom>
          <a:noFill/>
          <a:ln/>
        </p:spPr>
        <p:txBody>
          <a:bodyPr wrap="none" lIns="0" tIns="0" rIns="0" bIns="0" rtlCol="0" anchor="t"/>
          <a:lstStyle/>
          <a:p>
            <a:pPr>
              <a:lnSpc>
                <a:spcPts val="3300"/>
              </a:lnSpc>
            </a:pPr>
            <a:endParaRPr lang="en-US" sz="2651" b="1" dirty="0"/>
          </a:p>
        </p:txBody>
      </p:sp>
      <p:sp>
        <p:nvSpPr>
          <p:cNvPr id="6" name="Text 4"/>
          <p:cNvSpPr/>
          <p:nvPr/>
        </p:nvSpPr>
        <p:spPr>
          <a:xfrm>
            <a:off x="1389168" y="2561845"/>
            <a:ext cx="3421499" cy="2177416"/>
          </a:xfrm>
          <a:prstGeom prst="rect">
            <a:avLst/>
          </a:prstGeom>
          <a:noFill/>
          <a:ln/>
        </p:spPr>
        <p:txBody>
          <a:bodyPr wrap="square" lIns="0" tIns="0" rIns="0" bIns="0" rtlCol="0" anchor="t"/>
          <a:lstStyle/>
          <a:p>
            <a:pPr>
              <a:lnSpc>
                <a:spcPts val="2851"/>
              </a:lnSpc>
            </a:pPr>
            <a:endParaRPr lang="en-US" sz="1751" dirty="0"/>
          </a:p>
        </p:txBody>
      </p:sp>
      <p:sp>
        <p:nvSpPr>
          <p:cNvPr id="8" name="Text 6"/>
          <p:cNvSpPr/>
          <p:nvPr/>
        </p:nvSpPr>
        <p:spPr>
          <a:xfrm>
            <a:off x="5320969" y="3308155"/>
            <a:ext cx="340163" cy="425291"/>
          </a:xfrm>
          <a:prstGeom prst="rect">
            <a:avLst/>
          </a:prstGeom>
          <a:noFill/>
          <a:ln/>
        </p:spPr>
        <p:txBody>
          <a:bodyPr wrap="none" lIns="0" tIns="0" rIns="0" bIns="0" rtlCol="0" anchor="t"/>
          <a:lstStyle/>
          <a:p>
            <a:pPr algn="ctr">
              <a:lnSpc>
                <a:spcPts val="2651"/>
              </a:lnSpc>
            </a:pPr>
            <a:endParaRPr lang="en-US" sz="2651" dirty="0"/>
          </a:p>
        </p:txBody>
      </p:sp>
      <p:sp>
        <p:nvSpPr>
          <p:cNvPr id="9" name="Text 7"/>
          <p:cNvSpPr/>
          <p:nvPr/>
        </p:nvSpPr>
        <p:spPr>
          <a:xfrm>
            <a:off x="5973016" y="3308155"/>
            <a:ext cx="3402331" cy="425291"/>
          </a:xfrm>
          <a:prstGeom prst="rect">
            <a:avLst/>
          </a:prstGeom>
          <a:noFill/>
          <a:ln/>
        </p:spPr>
        <p:txBody>
          <a:bodyPr wrap="none" lIns="0" tIns="0" rIns="0" bIns="0" rtlCol="0" anchor="t"/>
          <a:lstStyle/>
          <a:p>
            <a:pPr>
              <a:lnSpc>
                <a:spcPts val="3300"/>
              </a:lnSpc>
            </a:pPr>
            <a:endParaRPr lang="en-US" sz="2651" dirty="0"/>
          </a:p>
        </p:txBody>
      </p:sp>
      <p:sp>
        <p:nvSpPr>
          <p:cNvPr id="10" name="Text 8"/>
          <p:cNvSpPr/>
          <p:nvPr/>
        </p:nvSpPr>
        <p:spPr>
          <a:xfrm>
            <a:off x="5973011" y="3869536"/>
            <a:ext cx="3421499" cy="2177416"/>
          </a:xfrm>
          <a:prstGeom prst="rect">
            <a:avLst/>
          </a:prstGeom>
          <a:noFill/>
          <a:ln/>
        </p:spPr>
        <p:txBody>
          <a:bodyPr wrap="square" lIns="0" tIns="0" rIns="0" bIns="0" rtlCol="0" anchor="t"/>
          <a:lstStyle/>
          <a:p>
            <a:pPr>
              <a:lnSpc>
                <a:spcPts val="2851"/>
              </a:lnSpc>
            </a:pPr>
            <a:endParaRPr lang="en-US" sz="1751" dirty="0"/>
          </a:p>
        </p:txBody>
      </p:sp>
      <p:sp>
        <p:nvSpPr>
          <p:cNvPr id="13" name="Text 11"/>
          <p:cNvSpPr/>
          <p:nvPr/>
        </p:nvSpPr>
        <p:spPr>
          <a:xfrm>
            <a:off x="10415113" y="3308156"/>
            <a:ext cx="3421499" cy="850584"/>
          </a:xfrm>
          <a:prstGeom prst="rect">
            <a:avLst/>
          </a:prstGeom>
          <a:noFill/>
          <a:ln/>
        </p:spPr>
        <p:txBody>
          <a:bodyPr wrap="square" lIns="0" tIns="0" rIns="0" bIns="0" rtlCol="0" anchor="t"/>
          <a:lstStyle/>
          <a:p>
            <a:pPr>
              <a:lnSpc>
                <a:spcPts val="3300"/>
              </a:lnSpc>
            </a:pPr>
            <a:endParaRPr lang="en-US" sz="2651" dirty="0"/>
          </a:p>
        </p:txBody>
      </p:sp>
      <p:sp>
        <p:nvSpPr>
          <p:cNvPr id="14" name="Text 12"/>
          <p:cNvSpPr/>
          <p:nvPr/>
        </p:nvSpPr>
        <p:spPr>
          <a:xfrm>
            <a:off x="10415113" y="4294825"/>
            <a:ext cx="3421499" cy="2540319"/>
          </a:xfrm>
          <a:prstGeom prst="rect">
            <a:avLst/>
          </a:prstGeom>
          <a:noFill/>
          <a:ln/>
        </p:spPr>
        <p:txBody>
          <a:bodyPr wrap="square" lIns="0" tIns="0" rIns="0" bIns="0" rtlCol="0" anchor="t"/>
          <a:lstStyle/>
          <a:p>
            <a:pPr>
              <a:lnSpc>
                <a:spcPts val="2851"/>
              </a:lnSpc>
            </a:pPr>
            <a:endParaRPr lang="en-US" sz="1751" dirty="0"/>
          </a:p>
        </p:txBody>
      </p:sp>
      <p:sp>
        <p:nvSpPr>
          <p:cNvPr id="15" name="TextBox 14">
            <a:extLst>
              <a:ext uri="{FF2B5EF4-FFF2-40B4-BE49-F238E27FC236}">
                <a16:creationId xmlns:a16="http://schemas.microsoft.com/office/drawing/2014/main" id="{44078230-553A-699B-1314-5FCFE168681B}"/>
              </a:ext>
            </a:extLst>
          </p:cNvPr>
          <p:cNvSpPr txBox="1"/>
          <p:nvPr/>
        </p:nvSpPr>
        <p:spPr>
          <a:xfrm>
            <a:off x="1219029" y="1194072"/>
            <a:ext cx="12900093" cy="7051289"/>
          </a:xfrm>
          <a:prstGeom prst="rect">
            <a:avLst/>
          </a:prstGeom>
          <a:noFill/>
        </p:spPr>
        <p:txBody>
          <a:bodyPr wrap="square" rtlCol="0">
            <a:spAutoFit/>
          </a:bodyPr>
          <a:lstStyle/>
          <a:p>
            <a:pPr algn="just">
              <a:lnSpc>
                <a:spcPct val="150000"/>
              </a:lnSpc>
            </a:pPr>
            <a:r>
              <a:rPr lang="en-US" b="1" dirty="0">
                <a:solidFill>
                  <a:schemeClr val="tx1">
                    <a:lumMod val="95000"/>
                    <a:lumOff val="5000"/>
                  </a:schemeClr>
                </a:solidFill>
              </a:rPr>
              <a:t>Define the Task Clearly</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The task is a multiclass classification problem.</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The model predicts the most suitable crop category based on input features like nitrogen (N), phosphorus (P), potassium (K), temperature, </a:t>
            </a:r>
            <a:br>
              <a:rPr lang="en-US" sz="1600" dirty="0">
                <a:solidFill>
                  <a:schemeClr val="tx1">
                    <a:lumMod val="95000"/>
                    <a:lumOff val="5000"/>
                  </a:schemeClr>
                </a:solidFill>
              </a:rPr>
            </a:br>
            <a:r>
              <a:rPr lang="en-US" sz="1600" dirty="0">
                <a:solidFill>
                  <a:schemeClr val="tx1">
                    <a:lumMod val="95000"/>
                    <a:lumOff val="5000"/>
                  </a:schemeClr>
                </a:solidFill>
              </a:rPr>
              <a:t>     humidity, pH, and rainfall.</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Each input sample is assigned to one class (crop) from a set of predefined crop types.</a:t>
            </a:r>
          </a:p>
          <a:p>
            <a:pPr algn="just">
              <a:lnSpc>
                <a:spcPct val="150000"/>
              </a:lnSpc>
            </a:pPr>
            <a:r>
              <a:rPr lang="en-US" b="1" dirty="0">
                <a:solidFill>
                  <a:schemeClr val="tx1">
                    <a:lumMod val="95000"/>
                    <a:lumOff val="5000"/>
                  </a:schemeClr>
                </a:solidFill>
              </a:rPr>
              <a:t>Objectives of the Model</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To build a machine learning model that can accurately recommend the best crop for a given set of environmental and soil conditions.</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To improve farming decisions, enhance crop yield, and reduce resource wastage.</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To support precision agriculture and make farming smarter and more sustainable.</a:t>
            </a:r>
          </a:p>
          <a:p>
            <a:pPr algn="just">
              <a:lnSpc>
                <a:spcPct val="150000"/>
              </a:lnSpc>
            </a:pPr>
            <a:r>
              <a:rPr lang="en-US" b="1" dirty="0">
                <a:solidFill>
                  <a:schemeClr val="tx1">
                    <a:lumMod val="95000"/>
                    <a:lumOff val="5000"/>
                  </a:schemeClr>
                </a:solidFill>
              </a:rPr>
              <a:t>Constraints or Assumptions</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The model assumes that the input data is accurate and up-to-date (e.g., real values for soil nutrients, rainfall, etc.).</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It works best within the range of crops and environmental conditions represented in the training dataset.</a:t>
            </a:r>
          </a:p>
          <a:p>
            <a:pPr lvl="1" algn="just">
              <a:lnSpc>
                <a:spcPct val="200000"/>
              </a:lnSpc>
              <a:buFont typeface="Wingdings" panose="05000000000000000000" pitchFamily="2" charset="2"/>
              <a:buChar char="Ø"/>
            </a:pPr>
            <a:r>
              <a:rPr lang="en-US" sz="1600" dirty="0">
                <a:solidFill>
                  <a:schemeClr val="tx1">
                    <a:lumMod val="95000"/>
                    <a:lumOff val="5000"/>
                  </a:schemeClr>
                </a:solidFill>
              </a:rPr>
              <a:t>It may not perform well if used for completely new regions or unseen crops outside the training scope.</a:t>
            </a:r>
          </a:p>
          <a:p>
            <a:pPr algn="just">
              <a:lnSpc>
                <a:spcPct val="150000"/>
              </a:lnSpc>
            </a:pPr>
            <a:endParaRPr lang="en-US" dirty="0">
              <a:solidFill>
                <a:schemeClr val="tx1">
                  <a:lumMod val="95000"/>
                  <a:lumOff val="5000"/>
                </a:schemeClr>
              </a:solidFill>
            </a:endParaRPr>
          </a:p>
          <a:p>
            <a:pPr>
              <a:lnSpc>
                <a:spcPct val="150000"/>
              </a:lnSpc>
            </a:pPr>
            <a:endParaRPr lang="en-IN" dirty="0">
              <a:solidFill>
                <a:schemeClr val="tx1">
                  <a:lumMod val="95000"/>
                  <a:lumOff val="5000"/>
                </a:schemeClr>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717285" y="226906"/>
            <a:ext cx="5841796" cy="641747"/>
          </a:xfrm>
          <a:prstGeom prst="rect">
            <a:avLst/>
          </a:prstGeom>
          <a:noFill/>
          <a:ln/>
        </p:spPr>
        <p:txBody>
          <a:bodyPr wrap="none" lIns="0" tIns="0" rIns="0" bIns="0" rtlCol="0" anchor="t"/>
          <a:lstStyle/>
          <a:p>
            <a:pPr>
              <a:lnSpc>
                <a:spcPts val="5052"/>
              </a:lnSpc>
            </a:pPr>
            <a:r>
              <a:rPr lang="en-US" sz="2800" b="1" dirty="0">
                <a:ea typeface="Unbounded Bold" pitchFamily="34" charset="-122"/>
                <a:cs typeface="Unbounded Bold" pitchFamily="34" charset="-120"/>
              </a:rPr>
              <a:t>DATA COLLECTION &amp; UNDERSTANDING</a:t>
            </a:r>
            <a:endParaRPr lang="en-US" sz="2800" dirty="0"/>
          </a:p>
        </p:txBody>
      </p:sp>
      <p:sp>
        <p:nvSpPr>
          <p:cNvPr id="3" name="Text 1"/>
          <p:cNvSpPr/>
          <p:nvPr/>
        </p:nvSpPr>
        <p:spPr>
          <a:xfrm>
            <a:off x="718666" y="1264881"/>
            <a:ext cx="5587484" cy="384931"/>
          </a:xfrm>
          <a:prstGeom prst="rect">
            <a:avLst/>
          </a:prstGeom>
          <a:noFill/>
          <a:ln/>
        </p:spPr>
        <p:txBody>
          <a:bodyPr wrap="none" lIns="0" tIns="0" rIns="0" bIns="0" rtlCol="0" anchor="t"/>
          <a:lstStyle/>
          <a:p>
            <a:pPr>
              <a:lnSpc>
                <a:spcPts val="3000"/>
              </a:lnSpc>
            </a:pPr>
            <a:r>
              <a:rPr lang="en-IN" sz="2400" b="1" dirty="0"/>
              <a:t>Source of Data:</a:t>
            </a:r>
            <a:endParaRPr lang="en-US" sz="2401" b="1" dirty="0"/>
          </a:p>
        </p:txBody>
      </p:sp>
      <p:sp>
        <p:nvSpPr>
          <p:cNvPr id="4" name="Text 2"/>
          <p:cNvSpPr/>
          <p:nvPr/>
        </p:nvSpPr>
        <p:spPr>
          <a:xfrm>
            <a:off x="741944" y="1763994"/>
            <a:ext cx="5841796" cy="518694"/>
          </a:xfrm>
          <a:prstGeom prst="rect">
            <a:avLst/>
          </a:prstGeom>
          <a:noFill/>
          <a:ln/>
        </p:spPr>
        <p:txBody>
          <a:bodyPr wrap="square" lIns="0" tIns="0" rIns="0" bIns="0" rtlCol="0" anchor="t"/>
          <a:lstStyle/>
          <a:p>
            <a:pPr marL="342867" indent="-342867" algn="just">
              <a:lnSpc>
                <a:spcPct val="150000"/>
              </a:lnSpc>
              <a:buSzPct val="100000"/>
              <a:buFont typeface="Wingdings" panose="05000000000000000000" pitchFamily="2" charset="2"/>
              <a:buChar char="Ø"/>
            </a:pPr>
            <a:r>
              <a:rPr lang="en-US" sz="1600" dirty="0"/>
              <a:t>The dataset used for crop prediction is publicly available on platforms like Kaggle or other agriculture research datasets.</a:t>
            </a:r>
            <a:br>
              <a:rPr lang="en-US" sz="1600" dirty="0"/>
            </a:br>
            <a:r>
              <a:rPr lang="en-US" sz="1600" dirty="0"/>
              <a:t>It contains real-world data on soil nutrients and environmental conditions for various crops.</a:t>
            </a:r>
          </a:p>
        </p:txBody>
      </p:sp>
      <p:sp>
        <p:nvSpPr>
          <p:cNvPr id="5" name="Text 3"/>
          <p:cNvSpPr/>
          <p:nvPr/>
        </p:nvSpPr>
        <p:spPr>
          <a:xfrm>
            <a:off x="718669" y="2886416"/>
            <a:ext cx="6352819" cy="657225"/>
          </a:xfrm>
          <a:prstGeom prst="rect">
            <a:avLst/>
          </a:prstGeom>
          <a:noFill/>
          <a:ln/>
        </p:spPr>
        <p:txBody>
          <a:bodyPr wrap="square" lIns="0" tIns="0" rIns="0" bIns="0" rtlCol="0" anchor="t"/>
          <a:lstStyle/>
          <a:p>
            <a:pPr marL="342867" indent="-342867" algn="just">
              <a:lnSpc>
                <a:spcPct val="150000"/>
              </a:lnSpc>
              <a:buSzPct val="100000"/>
              <a:buFont typeface="Wingdings" panose="05000000000000000000" pitchFamily="2" charset="2"/>
              <a:buChar char="Ø"/>
            </a:pPr>
            <a:endParaRPr lang="en-US" sz="1600" b="1" dirty="0">
              <a:ea typeface="Open Sans" pitchFamily="34" charset="-122"/>
              <a:cs typeface="Open Sans" pitchFamily="34" charset="-120"/>
            </a:endParaRPr>
          </a:p>
          <a:p>
            <a:pPr marL="342867" indent="-342867" algn="just">
              <a:lnSpc>
                <a:spcPct val="150000"/>
              </a:lnSpc>
              <a:buSzPct val="100000"/>
              <a:buFont typeface="Wingdings" panose="05000000000000000000" pitchFamily="2" charset="2"/>
              <a:buChar char="Ø"/>
            </a:pPr>
            <a:r>
              <a:rPr lang="en-US" sz="1600" b="1" dirty="0">
                <a:ea typeface="Open Sans" pitchFamily="34" charset="-122"/>
                <a:cs typeface="Open Sans" pitchFamily="34" charset="-120"/>
              </a:rPr>
              <a:t>Size:</a:t>
            </a:r>
            <a:r>
              <a:rPr lang="en-US" sz="1600" dirty="0">
                <a:ea typeface="Open Sans" pitchFamily="34" charset="-122"/>
                <a:cs typeface="Open Sans" pitchFamily="34" charset="-120"/>
              </a:rPr>
              <a:t> Typically, over 2,200 rows with 8 distinct columns, providing a robust foundation for analysis.</a:t>
            </a:r>
            <a:endParaRPr lang="en-US" sz="1600" dirty="0"/>
          </a:p>
        </p:txBody>
      </p:sp>
      <p:sp>
        <p:nvSpPr>
          <p:cNvPr id="6" name="Text 4"/>
          <p:cNvSpPr/>
          <p:nvPr/>
        </p:nvSpPr>
        <p:spPr>
          <a:xfrm>
            <a:off x="718669" y="3654450"/>
            <a:ext cx="6352819" cy="985837"/>
          </a:xfrm>
          <a:prstGeom prst="rect">
            <a:avLst/>
          </a:prstGeom>
          <a:noFill/>
          <a:ln/>
        </p:spPr>
        <p:txBody>
          <a:bodyPr wrap="square" lIns="0" tIns="0" rIns="0" bIns="0" rtlCol="0" anchor="t"/>
          <a:lstStyle/>
          <a:p>
            <a:pPr marL="342867" indent="-342867" algn="just">
              <a:lnSpc>
                <a:spcPct val="150000"/>
              </a:lnSpc>
              <a:buSzPct val="100000"/>
              <a:buFont typeface="Wingdings" panose="05000000000000000000" pitchFamily="2" charset="2"/>
              <a:buChar char="Ø"/>
            </a:pPr>
            <a:endParaRPr lang="en-US" sz="1600" b="1" dirty="0">
              <a:ea typeface="Open Sans" pitchFamily="34" charset="-122"/>
              <a:cs typeface="Open Sans" pitchFamily="34" charset="-120"/>
            </a:endParaRPr>
          </a:p>
          <a:p>
            <a:pPr marL="342867" indent="-342867" algn="just">
              <a:lnSpc>
                <a:spcPct val="150000"/>
              </a:lnSpc>
              <a:buSzPct val="100000"/>
              <a:buFont typeface="Wingdings" panose="05000000000000000000" pitchFamily="2" charset="2"/>
              <a:buChar char="Ø"/>
            </a:pPr>
            <a:r>
              <a:rPr lang="en-US" sz="1600" b="1" dirty="0">
                <a:ea typeface="Open Sans" pitchFamily="34" charset="-122"/>
                <a:cs typeface="Open Sans" pitchFamily="34" charset="-120"/>
              </a:rPr>
              <a:t>Key Features:</a:t>
            </a:r>
            <a:r>
              <a:rPr lang="en-US" sz="1600" dirty="0">
                <a:ea typeface="Open Sans" pitchFamily="34" charset="-122"/>
                <a:cs typeface="Open Sans" pitchFamily="34" charset="-120"/>
              </a:rPr>
              <a:t> Nitrogen (N), Phosphorus (P), Potassium (K), Temperature, Humidity, pH value, Rainfall, and the target Crop Label.</a:t>
            </a:r>
            <a:endParaRPr lang="en-US" sz="1600" dirty="0"/>
          </a:p>
        </p:txBody>
      </p:sp>
      <p:sp>
        <p:nvSpPr>
          <p:cNvPr id="7" name="Text 5"/>
          <p:cNvSpPr/>
          <p:nvPr/>
        </p:nvSpPr>
        <p:spPr>
          <a:xfrm>
            <a:off x="591510" y="4935740"/>
            <a:ext cx="5420916" cy="384931"/>
          </a:xfrm>
          <a:prstGeom prst="rect">
            <a:avLst/>
          </a:prstGeom>
          <a:noFill/>
          <a:ln/>
        </p:spPr>
        <p:txBody>
          <a:bodyPr wrap="none" lIns="0" tIns="0" rIns="0" bIns="0" rtlCol="0" anchor="t"/>
          <a:lstStyle/>
          <a:p>
            <a:pPr>
              <a:lnSpc>
                <a:spcPts val="3000"/>
              </a:lnSpc>
            </a:pPr>
            <a:r>
              <a:rPr lang="en-US" sz="2401" b="1" dirty="0">
                <a:ea typeface="Unbounded Bold" pitchFamily="34" charset="-122"/>
                <a:cs typeface="Unbounded Bold" pitchFamily="34" charset="-120"/>
              </a:rPr>
              <a:t>Challenges in Data Handling</a:t>
            </a:r>
            <a:endParaRPr lang="en-US" sz="2401" dirty="0"/>
          </a:p>
        </p:txBody>
      </p:sp>
      <p:sp>
        <p:nvSpPr>
          <p:cNvPr id="8" name="Text 6"/>
          <p:cNvSpPr/>
          <p:nvPr/>
        </p:nvSpPr>
        <p:spPr>
          <a:xfrm>
            <a:off x="718669" y="5549034"/>
            <a:ext cx="6352819" cy="657225"/>
          </a:xfrm>
          <a:prstGeom prst="rect">
            <a:avLst/>
          </a:prstGeom>
          <a:noFill/>
          <a:ln/>
        </p:spPr>
        <p:txBody>
          <a:bodyPr wrap="square" lIns="0" tIns="0" rIns="0" bIns="0" rtlCol="0" anchor="t"/>
          <a:lstStyle/>
          <a:p>
            <a:pPr marL="342867" indent="-342867">
              <a:lnSpc>
                <a:spcPts val="2551"/>
              </a:lnSpc>
              <a:buSzPct val="100000"/>
              <a:buChar char="•"/>
            </a:pPr>
            <a:endParaRPr lang="en-US" sz="1600" dirty="0"/>
          </a:p>
        </p:txBody>
      </p:sp>
      <p:sp>
        <p:nvSpPr>
          <p:cNvPr id="9" name="Text 7"/>
          <p:cNvSpPr/>
          <p:nvPr/>
        </p:nvSpPr>
        <p:spPr>
          <a:xfrm>
            <a:off x="718669" y="6278054"/>
            <a:ext cx="6352819" cy="985837"/>
          </a:xfrm>
          <a:prstGeom prst="rect">
            <a:avLst/>
          </a:prstGeom>
          <a:noFill/>
          <a:ln/>
        </p:spPr>
        <p:txBody>
          <a:bodyPr wrap="square" lIns="0" tIns="0" rIns="0" bIns="0" rtlCol="0" anchor="t"/>
          <a:lstStyle/>
          <a:p>
            <a:pPr marL="342867" indent="-342867">
              <a:lnSpc>
                <a:spcPts val="2551"/>
              </a:lnSpc>
              <a:buSzPct val="100000"/>
              <a:buChar char="•"/>
            </a:pPr>
            <a:endParaRPr lang="en-US" sz="1600" dirty="0"/>
          </a:p>
        </p:txBody>
      </p:sp>
      <p:pic>
        <p:nvPicPr>
          <p:cNvPr id="10" name="Image 0" descr="preencoded.png"/>
          <p:cNvPicPr>
            <a:picLocks noChangeAspect="1"/>
          </p:cNvPicPr>
          <p:nvPr/>
        </p:nvPicPr>
        <p:blipFill>
          <a:blip r:embed="rId3"/>
          <a:stretch>
            <a:fillRect/>
          </a:stretch>
        </p:blipFill>
        <p:spPr>
          <a:xfrm>
            <a:off x="7638183" y="1196088"/>
            <a:ext cx="6250273" cy="6692358"/>
          </a:xfrm>
          <a:prstGeom prst="rect">
            <a:avLst/>
          </a:prstGeom>
        </p:spPr>
      </p:pic>
      <p:sp>
        <p:nvSpPr>
          <p:cNvPr id="20" name="TextBox 19">
            <a:extLst>
              <a:ext uri="{FF2B5EF4-FFF2-40B4-BE49-F238E27FC236}">
                <a16:creationId xmlns:a16="http://schemas.microsoft.com/office/drawing/2014/main" id="{E3ED9C86-CDAD-613F-6202-6581735BB4B5}"/>
              </a:ext>
            </a:extLst>
          </p:cNvPr>
          <p:cNvSpPr txBox="1"/>
          <p:nvPr/>
        </p:nvSpPr>
        <p:spPr>
          <a:xfrm>
            <a:off x="718666" y="5609780"/>
            <a:ext cx="6142665" cy="2062103"/>
          </a:xfrm>
          <a:prstGeom prst="rect">
            <a:avLst/>
          </a:prstGeom>
          <a:noFill/>
        </p:spPr>
        <p:txBody>
          <a:bodyPr wrap="square" rtlCol="0">
            <a:spAutoFit/>
          </a:bodyPr>
          <a:lstStyle/>
          <a:p>
            <a:pPr algn="just"/>
            <a:r>
              <a:rPr lang="en-US" sz="1600" b="1" dirty="0"/>
              <a:t>Missing Values</a:t>
            </a:r>
            <a:r>
              <a:rPr lang="en-US" sz="1600" dirty="0"/>
              <a:t>: 	The dataset must be checked and cleaned before 		 training models.</a:t>
            </a:r>
          </a:p>
          <a:p>
            <a:pPr algn="just"/>
            <a:r>
              <a:rPr lang="en-US" sz="1600" b="1" dirty="0"/>
              <a:t>Imbalanced Classes</a:t>
            </a:r>
            <a:r>
              <a:rPr lang="en-US" sz="1600" dirty="0"/>
              <a:t>:  Some crops appear more frequently than others, 		which may bias the model.</a:t>
            </a:r>
          </a:p>
          <a:p>
            <a:pPr algn="just"/>
            <a:r>
              <a:rPr lang="en-US" sz="1600" b="1" dirty="0"/>
              <a:t>Outliers</a:t>
            </a:r>
            <a:r>
              <a:rPr lang="en-US" sz="1600" dirty="0"/>
              <a:t>: 		Extremely high or low values in features like 		rainfall or pH can  affect model accuracy.</a:t>
            </a:r>
          </a:p>
          <a:p>
            <a:pPr algn="just"/>
            <a:r>
              <a:rPr lang="en-US" sz="1600" b="1" dirty="0"/>
              <a:t>Generalization</a:t>
            </a:r>
            <a:r>
              <a:rPr lang="en-US" sz="1600" dirty="0"/>
              <a:t>: 	The model might not perform well in regions or 		seasons not covered in the dataset.</a:t>
            </a:r>
            <a:endParaRPr lang="en-IN"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49047" y="126124"/>
            <a:ext cx="3884806" cy="708779"/>
          </a:xfrm>
          <a:prstGeom prst="rect">
            <a:avLst/>
          </a:prstGeom>
          <a:noFill/>
          <a:ln/>
        </p:spPr>
        <p:txBody>
          <a:bodyPr wrap="none" lIns="0" tIns="0" rIns="0" bIns="0" rtlCol="0" anchor="t"/>
          <a:lstStyle/>
          <a:p>
            <a:pPr>
              <a:lnSpc>
                <a:spcPts val="5551"/>
              </a:lnSpc>
            </a:pPr>
            <a:r>
              <a:rPr lang="en-US" sz="2800" b="1" dirty="0">
                <a:ea typeface="Unbounded Bold" pitchFamily="34" charset="-122"/>
                <a:cs typeface="Unbounded Bold" pitchFamily="34" charset="-120"/>
              </a:rPr>
              <a:t>DATA PREPROCESSING </a:t>
            </a:r>
            <a:endParaRPr lang="en-US" sz="2800" dirty="0"/>
          </a:p>
        </p:txBody>
      </p:sp>
      <p:sp>
        <p:nvSpPr>
          <p:cNvPr id="3" name="Shape 1"/>
          <p:cNvSpPr/>
          <p:nvPr/>
        </p:nvSpPr>
        <p:spPr>
          <a:xfrm>
            <a:off x="793798" y="1392545"/>
            <a:ext cx="6436399" cy="226815"/>
          </a:xfrm>
          <a:prstGeom prst="roundRect">
            <a:avLst>
              <a:gd name="adj" fmla="val 42003"/>
            </a:avLst>
          </a:prstGeom>
          <a:solidFill>
            <a:srgbClr val="D6F5EE"/>
          </a:solidFill>
          <a:ln w="7620">
            <a:solidFill>
              <a:srgbClr val="BCDBD4"/>
            </a:solidFill>
            <a:prstDash val="solid"/>
          </a:ln>
        </p:spPr>
      </p:sp>
      <p:sp>
        <p:nvSpPr>
          <p:cNvPr id="4" name="Text 2"/>
          <p:cNvSpPr/>
          <p:nvPr/>
        </p:nvSpPr>
        <p:spPr>
          <a:xfrm>
            <a:off x="1060490" y="1892280"/>
            <a:ext cx="2835235"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Data Cleaning</a:t>
            </a:r>
            <a:endParaRPr lang="en-US" sz="2197" dirty="0"/>
          </a:p>
        </p:txBody>
      </p:sp>
      <p:sp>
        <p:nvSpPr>
          <p:cNvPr id="5" name="Text 3"/>
          <p:cNvSpPr/>
          <p:nvPr/>
        </p:nvSpPr>
        <p:spPr>
          <a:xfrm>
            <a:off x="1020599" y="2416581"/>
            <a:ext cx="4942050" cy="354331"/>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Ø"/>
            </a:pPr>
            <a:r>
              <a:rPr lang="en-US" sz="1600" dirty="0"/>
              <a:t>Handled missing values using the median strategy</a:t>
            </a:r>
          </a:p>
          <a:p>
            <a:pPr marL="285750" indent="-285750">
              <a:lnSpc>
                <a:spcPct val="150000"/>
              </a:lnSpc>
              <a:buFont typeface="Wingdings" panose="05000000000000000000" pitchFamily="2" charset="2"/>
              <a:buChar char="Ø"/>
            </a:pPr>
            <a:r>
              <a:rPr lang="en-US" sz="1600" dirty="0"/>
              <a:t>Detected and treated outliers using the IQR (Interquartile Range) method.</a:t>
            </a:r>
          </a:p>
          <a:p>
            <a:pPr marL="285750" indent="-285750">
              <a:lnSpc>
                <a:spcPct val="150000"/>
              </a:lnSpc>
              <a:buFont typeface="Wingdings" panose="05000000000000000000" pitchFamily="2" charset="2"/>
              <a:buChar char="Ø"/>
            </a:pPr>
            <a:r>
              <a:rPr lang="en-US" sz="1600" dirty="0"/>
              <a:t>Ensured dataset quality by removing noise and inconsistencies.</a:t>
            </a:r>
            <a:br>
              <a:rPr lang="en-US" sz="1600" dirty="0"/>
            </a:br>
            <a:endParaRPr lang="en-US" sz="1751" dirty="0"/>
          </a:p>
        </p:txBody>
      </p:sp>
      <p:sp>
        <p:nvSpPr>
          <p:cNvPr id="6" name="Shape 4"/>
          <p:cNvSpPr/>
          <p:nvPr/>
        </p:nvSpPr>
        <p:spPr>
          <a:xfrm>
            <a:off x="7584401" y="1403302"/>
            <a:ext cx="6436399" cy="226815"/>
          </a:xfrm>
          <a:prstGeom prst="roundRect">
            <a:avLst>
              <a:gd name="adj" fmla="val 42003"/>
            </a:avLst>
          </a:prstGeom>
          <a:solidFill>
            <a:srgbClr val="D6F5EE"/>
          </a:solidFill>
          <a:ln w="7620">
            <a:solidFill>
              <a:srgbClr val="BCDBD4"/>
            </a:solidFill>
            <a:prstDash val="solid"/>
          </a:ln>
        </p:spPr>
        <p:txBody>
          <a:bodyPr/>
          <a:lstStyle/>
          <a:p>
            <a:endParaRPr lang="en-US" dirty="0"/>
          </a:p>
        </p:txBody>
      </p:sp>
      <p:sp>
        <p:nvSpPr>
          <p:cNvPr id="7" name="Text 5"/>
          <p:cNvSpPr/>
          <p:nvPr/>
        </p:nvSpPr>
        <p:spPr>
          <a:xfrm>
            <a:off x="7687925" y="1801842"/>
            <a:ext cx="5645349"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Feature Engineering</a:t>
            </a:r>
            <a:endParaRPr lang="en-US" sz="2197" dirty="0"/>
          </a:p>
        </p:txBody>
      </p:sp>
      <p:sp>
        <p:nvSpPr>
          <p:cNvPr id="9" name="Shape 7"/>
          <p:cNvSpPr/>
          <p:nvPr/>
        </p:nvSpPr>
        <p:spPr>
          <a:xfrm>
            <a:off x="878801" y="4616489"/>
            <a:ext cx="6436399" cy="226815"/>
          </a:xfrm>
          <a:prstGeom prst="roundRect">
            <a:avLst>
              <a:gd name="adj" fmla="val 42003"/>
            </a:avLst>
          </a:prstGeom>
          <a:solidFill>
            <a:srgbClr val="D6F5EE"/>
          </a:solidFill>
          <a:ln w="7620">
            <a:solidFill>
              <a:srgbClr val="BCDBD4"/>
            </a:solidFill>
            <a:prstDash val="solid"/>
          </a:ln>
        </p:spPr>
        <p:txBody>
          <a:bodyPr/>
          <a:lstStyle/>
          <a:p>
            <a:endParaRPr lang="en-US" dirty="0"/>
          </a:p>
        </p:txBody>
      </p:sp>
      <p:sp>
        <p:nvSpPr>
          <p:cNvPr id="10" name="Text 8"/>
          <p:cNvSpPr/>
          <p:nvPr/>
        </p:nvSpPr>
        <p:spPr>
          <a:xfrm>
            <a:off x="1100942" y="5021048"/>
            <a:ext cx="2835235" cy="354331"/>
          </a:xfrm>
          <a:prstGeom prst="rect">
            <a:avLst/>
          </a:prstGeom>
          <a:noFill/>
          <a:ln/>
        </p:spPr>
        <p:txBody>
          <a:bodyPr wrap="none" lIns="0" tIns="0" rIns="0" bIns="0" rtlCol="0" anchor="t"/>
          <a:lstStyle/>
          <a:p>
            <a:pPr>
              <a:lnSpc>
                <a:spcPts val="2751"/>
              </a:lnSpc>
            </a:pPr>
            <a:r>
              <a:rPr lang="en-US" sz="2400" b="1" dirty="0"/>
              <a:t>Data Transformation</a:t>
            </a:r>
            <a:endParaRPr lang="en-US" sz="2197" b="1" dirty="0"/>
          </a:p>
        </p:txBody>
      </p:sp>
      <p:sp>
        <p:nvSpPr>
          <p:cNvPr id="11" name="Text 9"/>
          <p:cNvSpPr/>
          <p:nvPr/>
        </p:nvSpPr>
        <p:spPr>
          <a:xfrm>
            <a:off x="1020599" y="5546132"/>
            <a:ext cx="5982773" cy="1088711"/>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Ø"/>
            </a:pPr>
            <a:r>
              <a:rPr lang="en-US" sz="1600" dirty="0"/>
              <a:t>Applied  Standard Scaler to N, temperature, pH, and rainfall for normalization.</a:t>
            </a:r>
          </a:p>
          <a:p>
            <a:pPr marL="285750" indent="-285750">
              <a:lnSpc>
                <a:spcPct val="150000"/>
              </a:lnSpc>
              <a:buFont typeface="Wingdings" panose="05000000000000000000" pitchFamily="2" charset="2"/>
              <a:buChar char="Ø"/>
            </a:pPr>
            <a:r>
              <a:rPr lang="en-US" sz="1600" dirty="0"/>
              <a:t>Applied Min Max Scaler used on P</a:t>
            </a:r>
          </a:p>
          <a:p>
            <a:pPr marL="285750" indent="-285750">
              <a:lnSpc>
                <a:spcPct val="150000"/>
              </a:lnSpc>
              <a:buFont typeface="Wingdings" panose="05000000000000000000" pitchFamily="2" charset="2"/>
              <a:buChar char="Ø"/>
            </a:pPr>
            <a:r>
              <a:rPr lang="en-US" sz="1600" dirty="0"/>
              <a:t> Applied Robust Scaler on K, humidity, and rainfall to handle outliers.</a:t>
            </a:r>
          </a:p>
          <a:p>
            <a:pPr marL="285750" indent="-285750">
              <a:lnSpc>
                <a:spcPct val="150000"/>
              </a:lnSpc>
              <a:buFont typeface="Wingdings" panose="05000000000000000000" pitchFamily="2" charset="2"/>
              <a:buChar char="Ø"/>
            </a:pPr>
            <a:r>
              <a:rPr lang="en-US" sz="1600" dirty="0"/>
              <a:t>Label Encoding used to convert the target column (crop type) into numeric format.</a:t>
            </a:r>
          </a:p>
        </p:txBody>
      </p:sp>
      <p:sp>
        <p:nvSpPr>
          <p:cNvPr id="12" name="Shape 10"/>
          <p:cNvSpPr/>
          <p:nvPr/>
        </p:nvSpPr>
        <p:spPr>
          <a:xfrm>
            <a:off x="7687925" y="4616489"/>
            <a:ext cx="6436399" cy="226815"/>
          </a:xfrm>
          <a:prstGeom prst="roundRect">
            <a:avLst>
              <a:gd name="adj" fmla="val 42003"/>
            </a:avLst>
          </a:prstGeom>
          <a:solidFill>
            <a:srgbClr val="D6F5EE"/>
          </a:solidFill>
          <a:ln w="7620">
            <a:solidFill>
              <a:srgbClr val="BCDBD4"/>
            </a:solidFill>
            <a:prstDash val="solid"/>
          </a:ln>
        </p:spPr>
      </p:sp>
      <p:sp>
        <p:nvSpPr>
          <p:cNvPr id="13" name="Text 11"/>
          <p:cNvSpPr/>
          <p:nvPr/>
        </p:nvSpPr>
        <p:spPr>
          <a:xfrm>
            <a:off x="7791450" y="5019749"/>
            <a:ext cx="4929783"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Train/Test Split &amp; Validation</a:t>
            </a:r>
            <a:endParaRPr lang="en-US" sz="2197" dirty="0"/>
          </a:p>
        </p:txBody>
      </p:sp>
      <p:sp>
        <p:nvSpPr>
          <p:cNvPr id="14" name="Text 12"/>
          <p:cNvSpPr/>
          <p:nvPr/>
        </p:nvSpPr>
        <p:spPr>
          <a:xfrm>
            <a:off x="7627028" y="5725005"/>
            <a:ext cx="5982773" cy="1088711"/>
          </a:xfrm>
          <a:prstGeom prst="rect">
            <a:avLst/>
          </a:prstGeom>
          <a:noFill/>
          <a:ln/>
        </p:spPr>
        <p:txBody>
          <a:bodyPr wrap="square" lIns="0" tIns="0" rIns="0" bIns="0" rtlCol="0" anchor="t"/>
          <a:lstStyle/>
          <a:p>
            <a:pPr>
              <a:lnSpc>
                <a:spcPts val="2851"/>
              </a:lnSpc>
            </a:pPr>
            <a:endParaRPr lang="en-US" sz="1751" dirty="0"/>
          </a:p>
        </p:txBody>
      </p:sp>
      <p:sp>
        <p:nvSpPr>
          <p:cNvPr id="18" name="TextBox 17">
            <a:extLst>
              <a:ext uri="{FF2B5EF4-FFF2-40B4-BE49-F238E27FC236}">
                <a16:creationId xmlns:a16="http://schemas.microsoft.com/office/drawing/2014/main" id="{7702F903-2055-B36C-B2C7-F2C77203D321}"/>
              </a:ext>
            </a:extLst>
          </p:cNvPr>
          <p:cNvSpPr txBox="1"/>
          <p:nvPr/>
        </p:nvSpPr>
        <p:spPr>
          <a:xfrm>
            <a:off x="7702211" y="5546132"/>
            <a:ext cx="6229350" cy="1900777"/>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600" dirty="0"/>
              <a:t>Used an 80/20 train-test split to divide the dataset for training and testing.</a:t>
            </a:r>
          </a:p>
          <a:p>
            <a:pPr marL="285750" indent="-285750">
              <a:lnSpc>
                <a:spcPct val="150000"/>
              </a:lnSpc>
              <a:buFont typeface="Wingdings" panose="05000000000000000000" pitchFamily="2" charset="2"/>
              <a:buChar char="Ø"/>
            </a:pPr>
            <a:r>
              <a:rPr lang="en-US" sz="1600" dirty="0"/>
              <a:t>Ensured fair evaluation of model performance on unseen data without overfitting.</a:t>
            </a:r>
          </a:p>
          <a:p>
            <a:pPr>
              <a:lnSpc>
                <a:spcPct val="150000"/>
              </a:lnSpc>
            </a:pPr>
            <a:endParaRPr lang="en-IN" sz="1600" dirty="0"/>
          </a:p>
        </p:txBody>
      </p:sp>
      <p:sp>
        <p:nvSpPr>
          <p:cNvPr id="17" name="Rectangle 2">
            <a:extLst>
              <a:ext uri="{FF2B5EF4-FFF2-40B4-BE49-F238E27FC236}">
                <a16:creationId xmlns:a16="http://schemas.microsoft.com/office/drawing/2014/main" id="{CD4C2023-6D1E-13C9-17F5-B6B647711EEC}"/>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Selected important features like </a:t>
            </a:r>
            <a:r>
              <a:rPr kumimoji="0" lang="en-US" altLang="en-US" sz="1800" b="1" i="0" u="none" strike="noStrike" cap="none" normalizeH="0" baseline="0">
                <a:ln>
                  <a:noFill/>
                </a:ln>
                <a:solidFill>
                  <a:schemeClr val="tx1"/>
                </a:solidFill>
                <a:effectLst/>
                <a:latin typeface="Arial" panose="020B0604020202020204" pitchFamily="34" charset="0"/>
              </a:rPr>
              <a:t>N, P, K, temperature, humidity, pH, rainfall</a:t>
            </a:r>
            <a:r>
              <a:rPr kumimoji="0" lang="en-US" altLang="en-US" sz="18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1" name="TextBox 20">
            <a:extLst>
              <a:ext uri="{FF2B5EF4-FFF2-40B4-BE49-F238E27FC236}">
                <a16:creationId xmlns:a16="http://schemas.microsoft.com/office/drawing/2014/main" id="{A77F3C90-CD49-348E-EE52-4DE4696BC55A}"/>
              </a:ext>
            </a:extLst>
          </p:cNvPr>
          <p:cNvSpPr txBox="1"/>
          <p:nvPr/>
        </p:nvSpPr>
        <p:spPr>
          <a:xfrm>
            <a:off x="7872354" y="2188349"/>
            <a:ext cx="5645349" cy="227010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sz="1600" dirty="0"/>
              <a:t>Selected important features like N, P, K, temperature, humidity, pH, rainfall.</a:t>
            </a:r>
          </a:p>
          <a:p>
            <a:pPr marL="285750" indent="-285750">
              <a:lnSpc>
                <a:spcPct val="150000"/>
              </a:lnSpc>
              <a:buFont typeface="Wingdings" panose="05000000000000000000" pitchFamily="2" charset="2"/>
              <a:buChar char="Ø"/>
            </a:pPr>
            <a:r>
              <a:rPr lang="en-US" sz="1600" dirty="0"/>
              <a:t>Applied Label Encoding to convert the target column (crop type) into numeric format.</a:t>
            </a:r>
          </a:p>
          <a:p>
            <a:pPr marL="285750" indent="-285750">
              <a:lnSpc>
                <a:spcPct val="150000"/>
              </a:lnSpc>
              <a:buFont typeface="Wingdings" panose="05000000000000000000" pitchFamily="2" charset="2"/>
              <a:buChar char="Ø"/>
            </a:pPr>
            <a:r>
              <a:rPr lang="en-US" sz="1600" dirty="0"/>
              <a:t>Created a cleaner, model-ready dataset by transforming and selecting features effectively.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4705350" y="156576"/>
            <a:ext cx="5740960" cy="797958"/>
          </a:xfrm>
          <a:prstGeom prst="rect">
            <a:avLst/>
          </a:prstGeom>
          <a:noFill/>
          <a:ln/>
        </p:spPr>
        <p:txBody>
          <a:bodyPr wrap="square" lIns="0" tIns="0" rIns="0" bIns="0" rtlCol="0" anchor="t"/>
          <a:lstStyle/>
          <a:p>
            <a:pPr>
              <a:lnSpc>
                <a:spcPts val="5201"/>
              </a:lnSpc>
            </a:pPr>
            <a:r>
              <a:rPr lang="en-US" sz="2800" b="1" dirty="0">
                <a:ea typeface="Unbounded Bold" pitchFamily="34" charset="-122"/>
                <a:cs typeface="Unbounded Bold" pitchFamily="34" charset="-120"/>
              </a:rPr>
              <a:t>MODEL SELECTION &amp; JUSTIFICATION</a:t>
            </a:r>
            <a:endParaRPr lang="en-US" sz="2800" dirty="0"/>
          </a:p>
        </p:txBody>
      </p:sp>
      <p:sp>
        <p:nvSpPr>
          <p:cNvPr id="4" name="Text 1"/>
          <p:cNvSpPr/>
          <p:nvPr/>
        </p:nvSpPr>
        <p:spPr>
          <a:xfrm>
            <a:off x="436015" y="1039678"/>
            <a:ext cx="3567588" cy="797957"/>
          </a:xfrm>
          <a:prstGeom prst="rect">
            <a:avLst/>
          </a:prstGeom>
          <a:noFill/>
          <a:ln/>
        </p:spPr>
        <p:txBody>
          <a:bodyPr wrap="square" lIns="0" tIns="0" rIns="0" bIns="0" rtlCol="0" anchor="t"/>
          <a:lstStyle/>
          <a:p>
            <a:pPr>
              <a:lnSpc>
                <a:spcPts val="3100"/>
              </a:lnSpc>
            </a:pPr>
            <a:r>
              <a:rPr lang="en-US" sz="2500" b="1" dirty="0"/>
              <a:t>Algorithm Considered</a:t>
            </a:r>
          </a:p>
        </p:txBody>
      </p:sp>
      <p:sp>
        <p:nvSpPr>
          <p:cNvPr id="5" name="Text 2"/>
          <p:cNvSpPr/>
          <p:nvPr/>
        </p:nvSpPr>
        <p:spPr>
          <a:xfrm>
            <a:off x="436015" y="1558020"/>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Logistic Regression</a:t>
            </a:r>
            <a:endParaRPr lang="en-US" sz="1651" dirty="0"/>
          </a:p>
        </p:txBody>
      </p:sp>
      <p:sp>
        <p:nvSpPr>
          <p:cNvPr id="6" name="Text 3"/>
          <p:cNvSpPr/>
          <p:nvPr/>
        </p:nvSpPr>
        <p:spPr>
          <a:xfrm>
            <a:off x="436015" y="1922779"/>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Decision Tree</a:t>
            </a:r>
            <a:endParaRPr lang="en-US" sz="1651" dirty="0"/>
          </a:p>
        </p:txBody>
      </p:sp>
      <p:sp>
        <p:nvSpPr>
          <p:cNvPr id="7" name="Text 4"/>
          <p:cNvSpPr/>
          <p:nvPr/>
        </p:nvSpPr>
        <p:spPr>
          <a:xfrm>
            <a:off x="436015" y="2263130"/>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Random Forest</a:t>
            </a:r>
            <a:endParaRPr lang="en-US" sz="1651" dirty="0"/>
          </a:p>
        </p:txBody>
      </p:sp>
      <p:sp>
        <p:nvSpPr>
          <p:cNvPr id="8" name="Text 5"/>
          <p:cNvSpPr/>
          <p:nvPr/>
        </p:nvSpPr>
        <p:spPr>
          <a:xfrm>
            <a:off x="436015" y="2572221"/>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K-Nearest Neighbors (KNN)</a:t>
            </a:r>
            <a:endParaRPr lang="en-US" sz="1651" dirty="0"/>
          </a:p>
        </p:txBody>
      </p:sp>
      <p:sp>
        <p:nvSpPr>
          <p:cNvPr id="9" name="Text 6"/>
          <p:cNvSpPr/>
          <p:nvPr/>
        </p:nvSpPr>
        <p:spPr>
          <a:xfrm>
            <a:off x="436015" y="2892659"/>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Support Vector Machine (SVM)</a:t>
            </a:r>
            <a:endParaRPr lang="en-US" sz="1651" dirty="0"/>
          </a:p>
        </p:txBody>
      </p:sp>
      <p:sp>
        <p:nvSpPr>
          <p:cNvPr id="10" name="Text 7"/>
          <p:cNvSpPr/>
          <p:nvPr/>
        </p:nvSpPr>
        <p:spPr>
          <a:xfrm>
            <a:off x="436015" y="3233179"/>
            <a:ext cx="3567588" cy="340520"/>
          </a:xfrm>
          <a:prstGeom prst="rect">
            <a:avLst/>
          </a:prstGeom>
          <a:noFill/>
          <a:ln/>
        </p:spPr>
        <p:txBody>
          <a:bodyPr wrap="none" lIns="0" tIns="0" rIns="0" bIns="0" rtlCol="0" anchor="t"/>
          <a:lstStyle/>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XG Boost</a:t>
            </a:r>
          </a:p>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Ada Boost</a:t>
            </a:r>
          </a:p>
          <a:p>
            <a:pPr marL="342867" indent="-342867">
              <a:lnSpc>
                <a:spcPts val="2651"/>
              </a:lnSpc>
              <a:buSzPct val="100000"/>
              <a:buChar char="•"/>
            </a:pPr>
            <a:r>
              <a:rPr lang="en-US" sz="1651" dirty="0">
                <a:latin typeface="Open Sans" pitchFamily="34" charset="0"/>
                <a:ea typeface="Open Sans" pitchFamily="34" charset="-122"/>
                <a:cs typeface="Open Sans" pitchFamily="34" charset="-120"/>
              </a:rPr>
              <a:t>Gradient Boost</a:t>
            </a:r>
            <a:endParaRPr lang="en-US" sz="1651" dirty="0"/>
          </a:p>
        </p:txBody>
      </p:sp>
      <p:sp>
        <p:nvSpPr>
          <p:cNvPr id="11" name="Text 8"/>
          <p:cNvSpPr/>
          <p:nvPr/>
        </p:nvSpPr>
        <p:spPr>
          <a:xfrm>
            <a:off x="4839181" y="2816666"/>
            <a:ext cx="3567588" cy="797957"/>
          </a:xfrm>
          <a:prstGeom prst="rect">
            <a:avLst/>
          </a:prstGeom>
          <a:noFill/>
          <a:ln/>
        </p:spPr>
        <p:txBody>
          <a:bodyPr wrap="square" lIns="0" tIns="0" rIns="0" bIns="0" rtlCol="0" anchor="t"/>
          <a:lstStyle/>
          <a:p>
            <a:pPr>
              <a:lnSpc>
                <a:spcPts val="3100"/>
              </a:lnSpc>
            </a:pPr>
            <a:endParaRPr lang="en-US" sz="2500" dirty="0"/>
          </a:p>
        </p:txBody>
      </p:sp>
      <p:sp>
        <p:nvSpPr>
          <p:cNvPr id="12" name="Text 9"/>
          <p:cNvSpPr/>
          <p:nvPr/>
        </p:nvSpPr>
        <p:spPr>
          <a:xfrm>
            <a:off x="4839181" y="3827387"/>
            <a:ext cx="3567588" cy="1362076"/>
          </a:xfrm>
          <a:prstGeom prst="rect">
            <a:avLst/>
          </a:prstGeom>
          <a:noFill/>
          <a:ln/>
        </p:spPr>
        <p:txBody>
          <a:bodyPr wrap="square" lIns="0" tIns="0" rIns="0" bIns="0" rtlCol="0" anchor="t"/>
          <a:lstStyle/>
          <a:p>
            <a:pPr>
              <a:lnSpc>
                <a:spcPts val="2651"/>
              </a:lnSpc>
            </a:pPr>
            <a:endParaRPr lang="en-US" sz="1651" dirty="0"/>
          </a:p>
        </p:txBody>
      </p:sp>
      <p:sp>
        <p:nvSpPr>
          <p:cNvPr id="13" name="Text 10"/>
          <p:cNvSpPr/>
          <p:nvPr/>
        </p:nvSpPr>
        <p:spPr>
          <a:xfrm>
            <a:off x="4839181" y="5380917"/>
            <a:ext cx="3567588" cy="1702595"/>
          </a:xfrm>
          <a:prstGeom prst="rect">
            <a:avLst/>
          </a:prstGeom>
          <a:noFill/>
          <a:ln/>
        </p:spPr>
        <p:txBody>
          <a:bodyPr wrap="square" lIns="0" tIns="0" rIns="0" bIns="0" rtlCol="0" anchor="t"/>
          <a:lstStyle/>
          <a:p>
            <a:pPr>
              <a:lnSpc>
                <a:spcPts val="2651"/>
              </a:lnSpc>
            </a:pPr>
            <a:endParaRPr lang="en-US" sz="1651" dirty="0"/>
          </a:p>
        </p:txBody>
      </p:sp>
      <p:sp>
        <p:nvSpPr>
          <p:cNvPr id="15" name="TextBox 14">
            <a:extLst>
              <a:ext uri="{FF2B5EF4-FFF2-40B4-BE49-F238E27FC236}">
                <a16:creationId xmlns:a16="http://schemas.microsoft.com/office/drawing/2014/main" id="{DE8428BC-C23E-239F-05F9-BEE816704928}"/>
              </a:ext>
            </a:extLst>
          </p:cNvPr>
          <p:cNvSpPr txBox="1"/>
          <p:nvPr/>
        </p:nvSpPr>
        <p:spPr>
          <a:xfrm>
            <a:off x="209550" y="4508425"/>
            <a:ext cx="7753350" cy="461665"/>
          </a:xfrm>
          <a:prstGeom prst="rect">
            <a:avLst/>
          </a:prstGeom>
          <a:noFill/>
        </p:spPr>
        <p:txBody>
          <a:bodyPr wrap="square" rtlCol="0">
            <a:spAutoFit/>
          </a:bodyPr>
          <a:lstStyle/>
          <a:p>
            <a:r>
              <a:rPr lang="en-IN" sz="2400" b="1" dirty="0"/>
              <a:t>Justification for Final Choice</a:t>
            </a:r>
          </a:p>
        </p:txBody>
      </p:sp>
      <p:sp>
        <p:nvSpPr>
          <p:cNvPr id="16" name="TextBox 15">
            <a:extLst>
              <a:ext uri="{FF2B5EF4-FFF2-40B4-BE49-F238E27FC236}">
                <a16:creationId xmlns:a16="http://schemas.microsoft.com/office/drawing/2014/main" id="{50BC4447-FEC2-990B-E2C6-F3D8F57F2D01}"/>
              </a:ext>
            </a:extLst>
          </p:cNvPr>
          <p:cNvSpPr txBox="1"/>
          <p:nvPr/>
        </p:nvSpPr>
        <p:spPr>
          <a:xfrm>
            <a:off x="304800" y="5047771"/>
            <a:ext cx="6440129" cy="2927083"/>
          </a:xfrm>
          <a:prstGeom prst="rect">
            <a:avLst/>
          </a:prstGeom>
          <a:noFill/>
        </p:spPr>
        <p:txBody>
          <a:bodyPr wrap="square" rtlCol="0">
            <a:spAutoFit/>
          </a:bodyPr>
          <a:lstStyle/>
          <a:p>
            <a:pPr>
              <a:lnSpc>
                <a:spcPct val="200000"/>
              </a:lnSpc>
            </a:pPr>
            <a:r>
              <a:rPr lang="en-US" sz="1600" dirty="0"/>
              <a:t>After comparing models, we found that </a:t>
            </a:r>
            <a:r>
              <a:rPr lang="en-IN" sz="1600" dirty="0"/>
              <a:t>Random Forest, Support Vector Machine, K-Nearest Neighbours </a:t>
            </a:r>
            <a:r>
              <a:rPr lang="en-US" sz="1600" dirty="0"/>
              <a:t>performed the best in terms of:</a:t>
            </a:r>
          </a:p>
          <a:p>
            <a:pPr marL="285750" indent="-285750">
              <a:lnSpc>
                <a:spcPct val="200000"/>
              </a:lnSpc>
              <a:buFont typeface="Wingdings" panose="05000000000000000000" pitchFamily="2" charset="2"/>
              <a:buChar char="Ø"/>
            </a:pPr>
            <a:r>
              <a:rPr lang="en-IN" sz="1600" dirty="0"/>
              <a:t>High testing accuracy</a:t>
            </a:r>
          </a:p>
          <a:p>
            <a:pPr marL="285750" indent="-285750">
              <a:lnSpc>
                <a:spcPct val="200000"/>
              </a:lnSpc>
              <a:buFont typeface="Wingdings" panose="05000000000000000000" pitchFamily="2" charset="2"/>
              <a:buChar char="Ø"/>
            </a:pPr>
            <a:r>
              <a:rPr lang="en-IN" sz="1600" dirty="0"/>
              <a:t>Low cross-entropy loss</a:t>
            </a:r>
          </a:p>
          <a:p>
            <a:pPr marL="285750" indent="-285750">
              <a:lnSpc>
                <a:spcPct val="200000"/>
              </a:lnSpc>
              <a:buFont typeface="Wingdings" panose="05000000000000000000" pitchFamily="2" charset="2"/>
              <a:buChar char="Ø"/>
            </a:pPr>
            <a:r>
              <a:rPr lang="en-IN" sz="1600" dirty="0"/>
              <a:t>Balanced performance across classes</a:t>
            </a:r>
            <a:endParaRPr lang="en-US" sz="1600" dirty="0"/>
          </a:p>
          <a:p>
            <a:pPr>
              <a:lnSpc>
                <a:spcPct val="150000"/>
              </a:lnSpc>
            </a:pPr>
            <a:endParaRPr lang="en-IN" dirty="0"/>
          </a:p>
        </p:txBody>
      </p:sp>
      <p:sp>
        <p:nvSpPr>
          <p:cNvPr id="19" name="TextBox 18">
            <a:extLst>
              <a:ext uri="{FF2B5EF4-FFF2-40B4-BE49-F238E27FC236}">
                <a16:creationId xmlns:a16="http://schemas.microsoft.com/office/drawing/2014/main" id="{CC8F1A54-75C5-9ADA-EF67-4B1E600A1CA4}"/>
              </a:ext>
            </a:extLst>
          </p:cNvPr>
          <p:cNvSpPr txBox="1"/>
          <p:nvPr/>
        </p:nvSpPr>
        <p:spPr>
          <a:xfrm>
            <a:off x="6391275" y="989267"/>
            <a:ext cx="6467475" cy="830997"/>
          </a:xfrm>
          <a:prstGeom prst="rect">
            <a:avLst/>
          </a:prstGeom>
          <a:noFill/>
        </p:spPr>
        <p:txBody>
          <a:bodyPr wrap="square" rtlCol="0">
            <a:spAutoFit/>
          </a:bodyPr>
          <a:lstStyle/>
          <a:p>
            <a:r>
              <a:rPr lang="en-IN" sz="2400" b="1" dirty="0"/>
              <a:t>Baseline Model Comparison</a:t>
            </a:r>
          </a:p>
          <a:p>
            <a:endParaRPr lang="en-IN" sz="2400" b="1" dirty="0"/>
          </a:p>
        </p:txBody>
      </p:sp>
      <p:sp>
        <p:nvSpPr>
          <p:cNvPr id="21" name="TextBox 20">
            <a:extLst>
              <a:ext uri="{FF2B5EF4-FFF2-40B4-BE49-F238E27FC236}">
                <a16:creationId xmlns:a16="http://schemas.microsoft.com/office/drawing/2014/main" id="{A382410C-5747-FF80-36A4-C0481523C880}"/>
              </a:ext>
            </a:extLst>
          </p:cNvPr>
          <p:cNvSpPr txBox="1"/>
          <p:nvPr/>
        </p:nvSpPr>
        <p:spPr>
          <a:xfrm>
            <a:off x="6508287" y="1398503"/>
            <a:ext cx="6777653" cy="1993110"/>
          </a:xfrm>
          <a:prstGeom prst="rect">
            <a:avLst/>
          </a:prstGeom>
          <a:noFill/>
        </p:spPr>
        <p:txBody>
          <a:bodyPr wrap="square" rtlCol="0">
            <a:spAutoFit/>
          </a:bodyPr>
          <a:lstStyle/>
          <a:p>
            <a:pPr marL="285750" indent="-285750">
              <a:lnSpc>
                <a:spcPct val="200000"/>
              </a:lnSpc>
              <a:buFont typeface="Wingdings" panose="05000000000000000000" pitchFamily="2" charset="2"/>
              <a:buChar char="Ø"/>
            </a:pPr>
            <a:r>
              <a:rPr lang="en-US" sz="1600" dirty="0"/>
              <a:t>Random Forest was used as a baseline model because it's simple and fast.</a:t>
            </a:r>
          </a:p>
          <a:p>
            <a:pPr marL="285750" indent="-285750">
              <a:lnSpc>
                <a:spcPct val="200000"/>
              </a:lnSpc>
              <a:buFont typeface="Wingdings" panose="05000000000000000000" pitchFamily="2" charset="2"/>
              <a:buChar char="Ø"/>
            </a:pPr>
            <a:r>
              <a:rPr lang="en-US" sz="1600" dirty="0"/>
              <a:t>We then compared all other models against it.</a:t>
            </a:r>
          </a:p>
          <a:p>
            <a:pPr marL="285750" indent="-285750">
              <a:lnSpc>
                <a:spcPct val="200000"/>
              </a:lnSpc>
              <a:buFont typeface="Wingdings" panose="05000000000000000000" pitchFamily="2" charset="2"/>
              <a:buChar char="Ø"/>
            </a:pPr>
            <a:r>
              <a:rPr lang="en-US" sz="1600" dirty="0"/>
              <a:t>Models like KNN and SVM outperformed the baseline significantly.</a:t>
            </a:r>
            <a:br>
              <a:rPr lang="en-US" sz="1600" dirty="0"/>
            </a:br>
            <a:endParaRPr lang="en-IN" sz="1600" dirty="0"/>
          </a:p>
        </p:txBody>
      </p:sp>
      <p:graphicFrame>
        <p:nvGraphicFramePr>
          <p:cNvPr id="25" name="Table 24">
            <a:extLst>
              <a:ext uri="{FF2B5EF4-FFF2-40B4-BE49-F238E27FC236}">
                <a16:creationId xmlns:a16="http://schemas.microsoft.com/office/drawing/2014/main" id="{93F6E4EA-9B55-1B48-137C-449C992B9A6D}"/>
              </a:ext>
            </a:extLst>
          </p:cNvPr>
          <p:cNvGraphicFramePr>
            <a:graphicFrameLocks noGrp="1"/>
          </p:cNvGraphicFramePr>
          <p:nvPr>
            <p:extLst>
              <p:ext uri="{D42A27DB-BD31-4B8C-83A1-F6EECF244321}">
                <p14:modId xmlns:p14="http://schemas.microsoft.com/office/powerpoint/2010/main" val="1140241110"/>
              </p:ext>
            </p:extLst>
          </p:nvPr>
        </p:nvGraphicFramePr>
        <p:xfrm>
          <a:off x="6508287" y="3000293"/>
          <a:ext cx="7153044" cy="4663440"/>
        </p:xfrm>
        <a:graphic>
          <a:graphicData uri="http://schemas.openxmlformats.org/drawingml/2006/table">
            <a:tbl>
              <a:tblPr/>
              <a:tblGrid>
                <a:gridCol w="1192174">
                  <a:extLst>
                    <a:ext uri="{9D8B030D-6E8A-4147-A177-3AD203B41FA5}">
                      <a16:colId xmlns:a16="http://schemas.microsoft.com/office/drawing/2014/main" val="838732572"/>
                    </a:ext>
                  </a:extLst>
                </a:gridCol>
                <a:gridCol w="1192174">
                  <a:extLst>
                    <a:ext uri="{9D8B030D-6E8A-4147-A177-3AD203B41FA5}">
                      <a16:colId xmlns:a16="http://schemas.microsoft.com/office/drawing/2014/main" val="1523122613"/>
                    </a:ext>
                  </a:extLst>
                </a:gridCol>
                <a:gridCol w="1192174">
                  <a:extLst>
                    <a:ext uri="{9D8B030D-6E8A-4147-A177-3AD203B41FA5}">
                      <a16:colId xmlns:a16="http://schemas.microsoft.com/office/drawing/2014/main" val="411938415"/>
                    </a:ext>
                  </a:extLst>
                </a:gridCol>
                <a:gridCol w="1192174">
                  <a:extLst>
                    <a:ext uri="{9D8B030D-6E8A-4147-A177-3AD203B41FA5}">
                      <a16:colId xmlns:a16="http://schemas.microsoft.com/office/drawing/2014/main" val="328729886"/>
                    </a:ext>
                  </a:extLst>
                </a:gridCol>
                <a:gridCol w="1192174">
                  <a:extLst>
                    <a:ext uri="{9D8B030D-6E8A-4147-A177-3AD203B41FA5}">
                      <a16:colId xmlns:a16="http://schemas.microsoft.com/office/drawing/2014/main" val="1239620577"/>
                    </a:ext>
                  </a:extLst>
                </a:gridCol>
                <a:gridCol w="1192174">
                  <a:extLst>
                    <a:ext uri="{9D8B030D-6E8A-4147-A177-3AD203B41FA5}">
                      <a16:colId xmlns:a16="http://schemas.microsoft.com/office/drawing/2014/main" val="2989968539"/>
                    </a:ext>
                  </a:extLst>
                </a:gridCol>
              </a:tblGrid>
              <a:tr h="612437">
                <a:tc>
                  <a:txBody>
                    <a:bodyPr/>
                    <a:lstStyle/>
                    <a:p>
                      <a:pPr>
                        <a:buNone/>
                      </a:pPr>
                      <a:r>
                        <a:rPr lang="en-IN" dirty="0"/>
                        <a:t>No.</a:t>
                      </a:r>
                    </a:p>
                  </a:txBody>
                  <a:tcPr anchor="ctr">
                    <a:lnL>
                      <a:noFill/>
                    </a:lnL>
                    <a:lnR>
                      <a:noFill/>
                    </a:lnR>
                    <a:lnT>
                      <a:noFill/>
                    </a:lnT>
                    <a:lnB>
                      <a:noFill/>
                    </a:lnB>
                    <a:noFill/>
                  </a:tcPr>
                </a:tc>
                <a:tc>
                  <a:txBody>
                    <a:bodyPr/>
                    <a:lstStyle/>
                    <a:p>
                      <a:pPr>
                        <a:buNone/>
                      </a:pPr>
                      <a:r>
                        <a:rPr lang="en-IN" dirty="0"/>
                        <a:t>Model Name</a:t>
                      </a:r>
                    </a:p>
                  </a:txBody>
                  <a:tcPr anchor="ctr">
                    <a:lnL>
                      <a:noFill/>
                    </a:lnL>
                    <a:lnR>
                      <a:noFill/>
                    </a:lnR>
                    <a:lnT>
                      <a:noFill/>
                    </a:lnT>
                    <a:lnB>
                      <a:noFill/>
                    </a:lnB>
                    <a:noFill/>
                  </a:tcPr>
                </a:tc>
                <a:tc>
                  <a:txBody>
                    <a:bodyPr/>
                    <a:lstStyle/>
                    <a:p>
                      <a:pPr>
                        <a:buNone/>
                      </a:pPr>
                      <a:r>
                        <a:rPr lang="en-IN" dirty="0"/>
                        <a:t>Train </a:t>
                      </a:r>
                      <a:r>
                        <a:rPr lang="en-IN" dirty="0" err="1"/>
                        <a:t>Acc</a:t>
                      </a:r>
                      <a:endParaRPr lang="en-IN" dirty="0"/>
                    </a:p>
                  </a:txBody>
                  <a:tcPr anchor="ctr">
                    <a:lnL>
                      <a:noFill/>
                    </a:lnL>
                    <a:lnR>
                      <a:noFill/>
                    </a:lnR>
                    <a:lnT>
                      <a:noFill/>
                    </a:lnT>
                    <a:lnB>
                      <a:noFill/>
                    </a:lnB>
                    <a:noFill/>
                  </a:tcPr>
                </a:tc>
                <a:tc>
                  <a:txBody>
                    <a:bodyPr/>
                    <a:lstStyle/>
                    <a:p>
                      <a:pPr>
                        <a:buNone/>
                      </a:pPr>
                      <a:r>
                        <a:rPr lang="en-IN"/>
                        <a:t>Test Acc</a:t>
                      </a:r>
                    </a:p>
                  </a:txBody>
                  <a:tcPr anchor="ctr">
                    <a:lnL>
                      <a:noFill/>
                    </a:lnL>
                    <a:lnR>
                      <a:noFill/>
                    </a:lnR>
                    <a:lnT>
                      <a:noFill/>
                    </a:lnT>
                    <a:lnB>
                      <a:noFill/>
                    </a:lnB>
                    <a:noFill/>
                  </a:tcPr>
                </a:tc>
                <a:tc>
                  <a:txBody>
                    <a:bodyPr/>
                    <a:lstStyle/>
                    <a:p>
                      <a:pPr>
                        <a:buNone/>
                      </a:pPr>
                      <a:r>
                        <a:rPr lang="en-IN"/>
                        <a:t>Total Acc</a:t>
                      </a:r>
                    </a:p>
                  </a:txBody>
                  <a:tcPr anchor="ctr">
                    <a:lnL>
                      <a:noFill/>
                    </a:lnL>
                    <a:lnR>
                      <a:noFill/>
                    </a:lnR>
                    <a:lnT>
                      <a:noFill/>
                    </a:lnT>
                    <a:lnB>
                      <a:noFill/>
                    </a:lnB>
                    <a:noFill/>
                  </a:tcPr>
                </a:tc>
                <a:tc>
                  <a:txBody>
                    <a:bodyPr/>
                    <a:lstStyle/>
                    <a:p>
                      <a:pPr>
                        <a:buNone/>
                      </a:pPr>
                      <a:r>
                        <a:rPr lang="en-IN"/>
                        <a:t>Cross-Entropy</a:t>
                      </a:r>
                    </a:p>
                  </a:txBody>
                  <a:tcPr anchor="ctr">
                    <a:lnL>
                      <a:noFill/>
                    </a:lnL>
                    <a:lnR>
                      <a:noFill/>
                    </a:lnR>
                    <a:lnT>
                      <a:noFill/>
                    </a:lnT>
                    <a:lnB>
                      <a:noFill/>
                    </a:lnB>
                    <a:noFill/>
                  </a:tcPr>
                </a:tc>
                <a:extLst>
                  <a:ext uri="{0D108BD9-81ED-4DB2-BD59-A6C34878D82A}">
                    <a16:rowId xmlns:a16="http://schemas.microsoft.com/office/drawing/2014/main" val="2206206147"/>
                  </a:ext>
                </a:extLst>
              </a:tr>
              <a:tr h="612437">
                <a:tc>
                  <a:txBody>
                    <a:bodyPr/>
                    <a:lstStyle/>
                    <a:p>
                      <a:pPr>
                        <a:buNone/>
                      </a:pPr>
                      <a:r>
                        <a:rPr lang="en-IN" dirty="0"/>
                        <a:t>1</a:t>
                      </a:r>
                    </a:p>
                  </a:txBody>
                  <a:tcPr anchor="ctr">
                    <a:lnL>
                      <a:noFill/>
                    </a:lnL>
                    <a:lnR>
                      <a:noFill/>
                    </a:lnR>
                    <a:lnT>
                      <a:noFill/>
                    </a:lnT>
                    <a:lnB>
                      <a:noFill/>
                    </a:lnB>
                    <a:noFill/>
                  </a:tcPr>
                </a:tc>
                <a:tc>
                  <a:txBody>
                    <a:bodyPr/>
                    <a:lstStyle/>
                    <a:p>
                      <a:pPr>
                        <a:buNone/>
                      </a:pPr>
                      <a:r>
                        <a:rPr lang="en-IN"/>
                        <a:t>Logistic Reg.</a:t>
                      </a:r>
                    </a:p>
                  </a:txBody>
                  <a:tcPr anchor="ctr">
                    <a:lnL>
                      <a:noFill/>
                    </a:lnL>
                    <a:lnR>
                      <a:noFill/>
                    </a:lnR>
                    <a:lnT>
                      <a:noFill/>
                    </a:lnT>
                    <a:lnB>
                      <a:noFill/>
                    </a:lnB>
                    <a:noFill/>
                  </a:tcPr>
                </a:tc>
                <a:tc>
                  <a:txBody>
                    <a:bodyPr/>
                    <a:lstStyle/>
                    <a:p>
                      <a:pPr>
                        <a:buNone/>
                      </a:pPr>
                      <a:r>
                        <a:rPr lang="en-IN" dirty="0"/>
                        <a:t>0.8630</a:t>
                      </a:r>
                    </a:p>
                  </a:txBody>
                  <a:tcPr anchor="ctr">
                    <a:lnL>
                      <a:noFill/>
                    </a:lnL>
                    <a:lnR>
                      <a:noFill/>
                    </a:lnR>
                    <a:lnT>
                      <a:noFill/>
                    </a:lnT>
                    <a:lnB>
                      <a:noFill/>
                    </a:lnB>
                    <a:noFill/>
                  </a:tcPr>
                </a:tc>
                <a:tc>
                  <a:txBody>
                    <a:bodyPr/>
                    <a:lstStyle/>
                    <a:p>
                      <a:pPr>
                        <a:buNone/>
                      </a:pPr>
                      <a:r>
                        <a:rPr lang="en-IN"/>
                        <a:t>0.8180</a:t>
                      </a:r>
                    </a:p>
                  </a:txBody>
                  <a:tcPr anchor="ctr">
                    <a:lnL>
                      <a:noFill/>
                    </a:lnL>
                    <a:lnR>
                      <a:noFill/>
                    </a:lnR>
                    <a:lnT>
                      <a:noFill/>
                    </a:lnT>
                    <a:lnB>
                      <a:noFill/>
                    </a:lnB>
                    <a:noFill/>
                  </a:tcPr>
                </a:tc>
                <a:tc>
                  <a:txBody>
                    <a:bodyPr/>
                    <a:lstStyle/>
                    <a:p>
                      <a:pPr>
                        <a:buNone/>
                      </a:pPr>
                      <a:r>
                        <a:rPr lang="en-IN"/>
                        <a:t>0.85</a:t>
                      </a:r>
                    </a:p>
                  </a:txBody>
                  <a:tcPr anchor="ctr">
                    <a:lnL>
                      <a:noFill/>
                    </a:lnL>
                    <a:lnR>
                      <a:noFill/>
                    </a:lnR>
                    <a:lnT>
                      <a:noFill/>
                    </a:lnT>
                    <a:lnB>
                      <a:noFill/>
                    </a:lnB>
                    <a:noFill/>
                  </a:tcPr>
                </a:tc>
                <a:tc>
                  <a:txBody>
                    <a:bodyPr/>
                    <a:lstStyle/>
                    <a:p>
                      <a:pPr>
                        <a:buNone/>
                      </a:pPr>
                      <a:r>
                        <a:rPr lang="en-IN"/>
                        <a:t>0.4260</a:t>
                      </a:r>
                    </a:p>
                  </a:txBody>
                  <a:tcPr anchor="ctr">
                    <a:lnL>
                      <a:noFill/>
                    </a:lnL>
                    <a:lnR>
                      <a:noFill/>
                    </a:lnR>
                    <a:lnT>
                      <a:noFill/>
                    </a:lnT>
                    <a:lnB>
                      <a:noFill/>
                    </a:lnB>
                    <a:noFill/>
                  </a:tcPr>
                </a:tc>
                <a:extLst>
                  <a:ext uri="{0D108BD9-81ED-4DB2-BD59-A6C34878D82A}">
                    <a16:rowId xmlns:a16="http://schemas.microsoft.com/office/drawing/2014/main" val="270805862"/>
                  </a:ext>
                </a:extLst>
              </a:tr>
              <a:tr h="612437">
                <a:tc>
                  <a:txBody>
                    <a:bodyPr/>
                    <a:lstStyle/>
                    <a:p>
                      <a:pPr>
                        <a:buNone/>
                      </a:pPr>
                      <a:r>
                        <a:rPr lang="en-IN" dirty="0"/>
                        <a:t>2</a:t>
                      </a:r>
                    </a:p>
                  </a:txBody>
                  <a:tcPr anchor="ctr">
                    <a:lnL>
                      <a:noFill/>
                    </a:lnL>
                    <a:lnR>
                      <a:noFill/>
                    </a:lnR>
                    <a:lnT>
                      <a:noFill/>
                    </a:lnT>
                    <a:lnB>
                      <a:noFill/>
                    </a:lnB>
                    <a:noFill/>
                  </a:tcPr>
                </a:tc>
                <a:tc>
                  <a:txBody>
                    <a:bodyPr/>
                    <a:lstStyle/>
                    <a:p>
                      <a:pPr>
                        <a:buNone/>
                      </a:pPr>
                      <a:r>
                        <a:rPr lang="en-IN" dirty="0"/>
                        <a:t>Decision Tree</a:t>
                      </a:r>
                    </a:p>
                  </a:txBody>
                  <a:tcPr anchor="ctr">
                    <a:lnL>
                      <a:noFill/>
                    </a:lnL>
                    <a:lnR>
                      <a:noFill/>
                    </a:lnR>
                    <a:lnT>
                      <a:noFill/>
                    </a:lnT>
                    <a:lnB>
                      <a:noFill/>
                    </a:lnB>
                    <a:noFill/>
                  </a:tcPr>
                </a:tc>
                <a:tc>
                  <a:txBody>
                    <a:bodyPr/>
                    <a:lstStyle/>
                    <a:p>
                      <a:pPr>
                        <a:buNone/>
                      </a:pPr>
                      <a:r>
                        <a:rPr lang="en-IN"/>
                        <a:t>0.9301</a:t>
                      </a:r>
                    </a:p>
                  </a:txBody>
                  <a:tcPr anchor="ctr">
                    <a:lnL>
                      <a:noFill/>
                    </a:lnL>
                    <a:lnR>
                      <a:noFill/>
                    </a:lnR>
                    <a:lnT>
                      <a:noFill/>
                    </a:lnT>
                    <a:lnB>
                      <a:noFill/>
                    </a:lnB>
                    <a:noFill/>
                  </a:tcPr>
                </a:tc>
                <a:tc>
                  <a:txBody>
                    <a:bodyPr/>
                    <a:lstStyle/>
                    <a:p>
                      <a:pPr>
                        <a:buNone/>
                      </a:pPr>
                      <a:r>
                        <a:rPr lang="en-IN"/>
                        <a:t>0.9341</a:t>
                      </a:r>
                    </a:p>
                  </a:txBody>
                  <a:tcPr anchor="ctr">
                    <a:lnL>
                      <a:noFill/>
                    </a:lnL>
                    <a:lnR>
                      <a:noFill/>
                    </a:lnR>
                    <a:lnT>
                      <a:noFill/>
                    </a:lnT>
                    <a:lnB>
                      <a:noFill/>
                    </a:lnB>
                    <a:noFill/>
                  </a:tcPr>
                </a:tc>
                <a:tc>
                  <a:txBody>
                    <a:bodyPr/>
                    <a:lstStyle/>
                    <a:p>
                      <a:pPr>
                        <a:buNone/>
                      </a:pPr>
                      <a:r>
                        <a:rPr lang="en-IN"/>
                        <a:t>0.93</a:t>
                      </a:r>
                    </a:p>
                  </a:txBody>
                  <a:tcPr anchor="ctr">
                    <a:lnL>
                      <a:noFill/>
                    </a:lnL>
                    <a:lnR>
                      <a:noFill/>
                    </a:lnR>
                    <a:lnT>
                      <a:noFill/>
                    </a:lnT>
                    <a:lnB>
                      <a:noFill/>
                    </a:lnB>
                    <a:noFill/>
                  </a:tcPr>
                </a:tc>
                <a:tc>
                  <a:txBody>
                    <a:bodyPr/>
                    <a:lstStyle/>
                    <a:p>
                      <a:pPr>
                        <a:buNone/>
                      </a:pPr>
                      <a:r>
                        <a:rPr lang="en-IN"/>
                        <a:t>0.3742</a:t>
                      </a:r>
                    </a:p>
                  </a:txBody>
                  <a:tcPr anchor="ctr">
                    <a:lnL>
                      <a:noFill/>
                    </a:lnL>
                    <a:lnR>
                      <a:noFill/>
                    </a:lnR>
                    <a:lnT>
                      <a:noFill/>
                    </a:lnT>
                    <a:lnB>
                      <a:noFill/>
                    </a:lnB>
                    <a:noFill/>
                  </a:tcPr>
                </a:tc>
                <a:extLst>
                  <a:ext uri="{0D108BD9-81ED-4DB2-BD59-A6C34878D82A}">
                    <a16:rowId xmlns:a16="http://schemas.microsoft.com/office/drawing/2014/main" val="3196868609"/>
                  </a:ext>
                </a:extLst>
              </a:tr>
              <a:tr h="612437">
                <a:tc>
                  <a:txBody>
                    <a:bodyPr/>
                    <a:lstStyle/>
                    <a:p>
                      <a:pPr>
                        <a:buNone/>
                      </a:pPr>
                      <a:r>
                        <a:rPr lang="en-IN"/>
                        <a:t>3</a:t>
                      </a:r>
                    </a:p>
                  </a:txBody>
                  <a:tcPr anchor="ctr">
                    <a:lnL>
                      <a:noFill/>
                    </a:lnL>
                    <a:lnR>
                      <a:noFill/>
                    </a:lnR>
                    <a:lnT>
                      <a:noFill/>
                    </a:lnT>
                    <a:lnB>
                      <a:noFill/>
                    </a:lnB>
                    <a:noFill/>
                  </a:tcPr>
                </a:tc>
                <a:tc>
                  <a:txBody>
                    <a:bodyPr/>
                    <a:lstStyle/>
                    <a:p>
                      <a:pPr>
                        <a:buNone/>
                      </a:pPr>
                      <a:r>
                        <a:rPr lang="en-IN" dirty="0"/>
                        <a:t>Random Forest</a:t>
                      </a:r>
                    </a:p>
                  </a:txBody>
                  <a:tcPr anchor="ctr">
                    <a:lnL>
                      <a:noFill/>
                    </a:lnL>
                    <a:lnR>
                      <a:noFill/>
                    </a:lnR>
                    <a:lnT>
                      <a:noFill/>
                    </a:lnT>
                    <a:lnB>
                      <a:noFill/>
                    </a:lnB>
                    <a:noFill/>
                  </a:tcPr>
                </a:tc>
                <a:tc>
                  <a:txBody>
                    <a:bodyPr/>
                    <a:lstStyle/>
                    <a:p>
                      <a:pPr>
                        <a:buNone/>
                      </a:pPr>
                      <a:r>
                        <a:rPr lang="en-IN" dirty="0"/>
                        <a:t>0.9244</a:t>
                      </a:r>
                    </a:p>
                  </a:txBody>
                  <a:tcPr anchor="ctr">
                    <a:lnL>
                      <a:noFill/>
                    </a:lnL>
                    <a:lnR>
                      <a:noFill/>
                    </a:lnR>
                    <a:lnT>
                      <a:noFill/>
                    </a:lnT>
                    <a:lnB>
                      <a:noFill/>
                    </a:lnB>
                    <a:noFill/>
                  </a:tcPr>
                </a:tc>
                <a:tc>
                  <a:txBody>
                    <a:bodyPr/>
                    <a:lstStyle/>
                    <a:p>
                      <a:pPr>
                        <a:buNone/>
                      </a:pPr>
                      <a:r>
                        <a:rPr lang="en-IN"/>
                        <a:t>0.9273</a:t>
                      </a:r>
                    </a:p>
                  </a:txBody>
                  <a:tcPr anchor="ctr">
                    <a:lnL>
                      <a:noFill/>
                    </a:lnL>
                    <a:lnR>
                      <a:noFill/>
                    </a:lnR>
                    <a:lnT>
                      <a:noFill/>
                    </a:lnT>
                    <a:lnB>
                      <a:noFill/>
                    </a:lnB>
                    <a:noFill/>
                  </a:tcPr>
                </a:tc>
                <a:tc>
                  <a:txBody>
                    <a:bodyPr/>
                    <a:lstStyle/>
                    <a:p>
                      <a:pPr>
                        <a:buNone/>
                      </a:pPr>
                      <a:r>
                        <a:rPr lang="en-IN"/>
                        <a:t>0.92</a:t>
                      </a:r>
                    </a:p>
                  </a:txBody>
                  <a:tcPr anchor="ctr">
                    <a:lnL>
                      <a:noFill/>
                    </a:lnL>
                    <a:lnR>
                      <a:noFill/>
                    </a:lnR>
                    <a:lnT>
                      <a:noFill/>
                    </a:lnT>
                    <a:lnB>
                      <a:noFill/>
                    </a:lnB>
                    <a:noFill/>
                  </a:tcPr>
                </a:tc>
                <a:tc>
                  <a:txBody>
                    <a:bodyPr/>
                    <a:lstStyle/>
                    <a:p>
                      <a:pPr>
                        <a:buNone/>
                      </a:pPr>
                      <a:r>
                        <a:rPr lang="en-IN"/>
                        <a:t>0.1034</a:t>
                      </a:r>
                    </a:p>
                  </a:txBody>
                  <a:tcPr anchor="ctr">
                    <a:lnL>
                      <a:noFill/>
                    </a:lnL>
                    <a:lnR>
                      <a:noFill/>
                    </a:lnR>
                    <a:lnT>
                      <a:noFill/>
                    </a:lnT>
                    <a:lnB>
                      <a:noFill/>
                    </a:lnB>
                    <a:noFill/>
                  </a:tcPr>
                </a:tc>
                <a:extLst>
                  <a:ext uri="{0D108BD9-81ED-4DB2-BD59-A6C34878D82A}">
                    <a16:rowId xmlns:a16="http://schemas.microsoft.com/office/drawing/2014/main" val="1569864275"/>
                  </a:ext>
                </a:extLst>
              </a:tr>
              <a:tr h="349964">
                <a:tc>
                  <a:txBody>
                    <a:bodyPr/>
                    <a:lstStyle/>
                    <a:p>
                      <a:pPr>
                        <a:buNone/>
                      </a:pPr>
                      <a:r>
                        <a:rPr lang="en-IN"/>
                        <a:t>4</a:t>
                      </a:r>
                    </a:p>
                  </a:txBody>
                  <a:tcPr anchor="ctr">
                    <a:lnL>
                      <a:noFill/>
                    </a:lnL>
                    <a:lnR>
                      <a:noFill/>
                    </a:lnR>
                    <a:lnT>
                      <a:noFill/>
                    </a:lnT>
                    <a:lnB>
                      <a:noFill/>
                    </a:lnB>
                    <a:noFill/>
                  </a:tcPr>
                </a:tc>
                <a:tc>
                  <a:txBody>
                    <a:bodyPr/>
                    <a:lstStyle/>
                    <a:p>
                      <a:pPr>
                        <a:buNone/>
                      </a:pPr>
                      <a:r>
                        <a:rPr lang="en-IN"/>
                        <a:t>Ada Boost</a:t>
                      </a:r>
                    </a:p>
                  </a:txBody>
                  <a:tcPr anchor="ctr">
                    <a:lnL>
                      <a:noFill/>
                    </a:lnL>
                    <a:lnR>
                      <a:noFill/>
                    </a:lnR>
                    <a:lnT>
                      <a:noFill/>
                    </a:lnT>
                    <a:lnB>
                      <a:noFill/>
                    </a:lnB>
                    <a:noFill/>
                  </a:tcPr>
                </a:tc>
                <a:tc>
                  <a:txBody>
                    <a:bodyPr/>
                    <a:lstStyle/>
                    <a:p>
                      <a:pPr>
                        <a:buNone/>
                      </a:pPr>
                      <a:r>
                        <a:rPr lang="en-IN"/>
                        <a:t>0.9352</a:t>
                      </a:r>
                    </a:p>
                  </a:txBody>
                  <a:tcPr anchor="ctr">
                    <a:lnL>
                      <a:noFill/>
                    </a:lnL>
                    <a:lnR>
                      <a:noFill/>
                    </a:lnR>
                    <a:lnT>
                      <a:noFill/>
                    </a:lnT>
                    <a:lnB>
                      <a:noFill/>
                    </a:lnB>
                    <a:noFill/>
                  </a:tcPr>
                </a:tc>
                <a:tc>
                  <a:txBody>
                    <a:bodyPr/>
                    <a:lstStyle/>
                    <a:p>
                      <a:pPr>
                        <a:buNone/>
                      </a:pPr>
                      <a:r>
                        <a:rPr lang="en-IN"/>
                        <a:t>0.9386</a:t>
                      </a:r>
                    </a:p>
                  </a:txBody>
                  <a:tcPr anchor="ctr">
                    <a:lnL>
                      <a:noFill/>
                    </a:lnL>
                    <a:lnR>
                      <a:noFill/>
                    </a:lnR>
                    <a:lnT>
                      <a:noFill/>
                    </a:lnT>
                    <a:lnB>
                      <a:noFill/>
                    </a:lnB>
                    <a:noFill/>
                  </a:tcPr>
                </a:tc>
                <a:tc>
                  <a:txBody>
                    <a:bodyPr/>
                    <a:lstStyle/>
                    <a:p>
                      <a:pPr>
                        <a:buNone/>
                      </a:pPr>
                      <a:r>
                        <a:rPr lang="en-IN"/>
                        <a:t>0.92</a:t>
                      </a:r>
                    </a:p>
                  </a:txBody>
                  <a:tcPr anchor="ctr">
                    <a:lnL>
                      <a:noFill/>
                    </a:lnL>
                    <a:lnR>
                      <a:noFill/>
                    </a:lnR>
                    <a:lnT>
                      <a:noFill/>
                    </a:lnT>
                    <a:lnB>
                      <a:noFill/>
                    </a:lnB>
                    <a:noFill/>
                  </a:tcPr>
                </a:tc>
                <a:tc>
                  <a:txBody>
                    <a:bodyPr/>
                    <a:lstStyle/>
                    <a:p>
                      <a:pPr>
                        <a:buNone/>
                      </a:pPr>
                      <a:r>
                        <a:rPr lang="en-IN"/>
                        <a:t>1.3193</a:t>
                      </a:r>
                    </a:p>
                  </a:txBody>
                  <a:tcPr anchor="ctr">
                    <a:lnL>
                      <a:noFill/>
                    </a:lnL>
                    <a:lnR>
                      <a:noFill/>
                    </a:lnR>
                    <a:lnT>
                      <a:noFill/>
                    </a:lnT>
                    <a:lnB>
                      <a:noFill/>
                    </a:lnB>
                    <a:noFill/>
                  </a:tcPr>
                </a:tc>
                <a:extLst>
                  <a:ext uri="{0D108BD9-81ED-4DB2-BD59-A6C34878D82A}">
                    <a16:rowId xmlns:a16="http://schemas.microsoft.com/office/drawing/2014/main" val="852112166"/>
                  </a:ext>
                </a:extLst>
              </a:tr>
              <a:tr h="349964">
                <a:tc>
                  <a:txBody>
                    <a:bodyPr/>
                    <a:lstStyle/>
                    <a:p>
                      <a:pPr>
                        <a:buNone/>
                      </a:pPr>
                      <a:r>
                        <a:rPr lang="en-IN"/>
                        <a:t>5</a:t>
                      </a:r>
                    </a:p>
                  </a:txBody>
                  <a:tcPr anchor="ctr">
                    <a:lnL>
                      <a:noFill/>
                    </a:lnL>
                    <a:lnR>
                      <a:noFill/>
                    </a:lnR>
                    <a:lnT>
                      <a:noFill/>
                    </a:lnT>
                    <a:lnB>
                      <a:noFill/>
                    </a:lnB>
                    <a:noFill/>
                  </a:tcPr>
                </a:tc>
                <a:tc>
                  <a:txBody>
                    <a:bodyPr/>
                    <a:lstStyle/>
                    <a:p>
                      <a:pPr>
                        <a:buNone/>
                      </a:pPr>
                      <a:r>
                        <a:rPr lang="en-IN" dirty="0"/>
                        <a:t>XG Boost</a:t>
                      </a:r>
                    </a:p>
                  </a:txBody>
                  <a:tcPr anchor="ctr">
                    <a:lnL>
                      <a:noFill/>
                    </a:lnL>
                    <a:lnR>
                      <a:noFill/>
                    </a:lnR>
                    <a:lnT>
                      <a:noFill/>
                    </a:lnT>
                    <a:lnB>
                      <a:noFill/>
                    </a:lnB>
                    <a:noFill/>
                  </a:tcPr>
                </a:tc>
                <a:tc>
                  <a:txBody>
                    <a:bodyPr/>
                    <a:lstStyle/>
                    <a:p>
                      <a:pPr>
                        <a:buNone/>
                      </a:pPr>
                      <a:r>
                        <a:rPr lang="en-IN" dirty="0"/>
                        <a:t>0.9437</a:t>
                      </a:r>
                    </a:p>
                  </a:txBody>
                  <a:tcPr anchor="ctr">
                    <a:lnL>
                      <a:noFill/>
                    </a:lnL>
                    <a:lnR>
                      <a:noFill/>
                    </a:lnR>
                    <a:lnT>
                      <a:noFill/>
                    </a:lnT>
                    <a:lnB>
                      <a:noFill/>
                    </a:lnB>
                    <a:noFill/>
                  </a:tcPr>
                </a:tc>
                <a:tc>
                  <a:txBody>
                    <a:bodyPr/>
                    <a:lstStyle/>
                    <a:p>
                      <a:pPr>
                        <a:buNone/>
                      </a:pPr>
                      <a:r>
                        <a:rPr lang="en-IN"/>
                        <a:t>0.9364</a:t>
                      </a:r>
                    </a:p>
                  </a:txBody>
                  <a:tcPr anchor="ctr">
                    <a:lnL>
                      <a:noFill/>
                    </a:lnL>
                    <a:lnR>
                      <a:noFill/>
                    </a:lnR>
                    <a:lnT>
                      <a:noFill/>
                    </a:lnT>
                    <a:lnB>
                      <a:noFill/>
                    </a:lnB>
                    <a:noFill/>
                  </a:tcPr>
                </a:tc>
                <a:tc>
                  <a:txBody>
                    <a:bodyPr/>
                    <a:lstStyle/>
                    <a:p>
                      <a:pPr>
                        <a:buNone/>
                      </a:pPr>
                      <a:r>
                        <a:rPr lang="en-IN"/>
                        <a:t>0.93</a:t>
                      </a:r>
                    </a:p>
                  </a:txBody>
                  <a:tcPr anchor="ctr">
                    <a:lnL>
                      <a:noFill/>
                    </a:lnL>
                    <a:lnR>
                      <a:noFill/>
                    </a:lnR>
                    <a:lnT>
                      <a:noFill/>
                    </a:lnT>
                    <a:lnB>
                      <a:noFill/>
                    </a:lnB>
                    <a:noFill/>
                  </a:tcPr>
                </a:tc>
                <a:tc>
                  <a:txBody>
                    <a:bodyPr/>
                    <a:lstStyle/>
                    <a:p>
                      <a:pPr>
                        <a:buNone/>
                      </a:pPr>
                      <a:r>
                        <a:rPr lang="en-IN"/>
                        <a:t>1.3804</a:t>
                      </a:r>
                    </a:p>
                  </a:txBody>
                  <a:tcPr anchor="ctr">
                    <a:lnL>
                      <a:noFill/>
                    </a:lnL>
                    <a:lnR>
                      <a:noFill/>
                    </a:lnR>
                    <a:lnT>
                      <a:noFill/>
                    </a:lnT>
                    <a:lnB>
                      <a:noFill/>
                    </a:lnB>
                    <a:noFill/>
                  </a:tcPr>
                </a:tc>
                <a:extLst>
                  <a:ext uri="{0D108BD9-81ED-4DB2-BD59-A6C34878D82A}">
                    <a16:rowId xmlns:a16="http://schemas.microsoft.com/office/drawing/2014/main" val="1008907239"/>
                  </a:ext>
                </a:extLst>
              </a:tr>
              <a:tr h="612437">
                <a:tc>
                  <a:txBody>
                    <a:bodyPr/>
                    <a:lstStyle/>
                    <a:p>
                      <a:pPr>
                        <a:buNone/>
                      </a:pPr>
                      <a:r>
                        <a:rPr lang="en-IN"/>
                        <a:t>6</a:t>
                      </a:r>
                    </a:p>
                  </a:txBody>
                  <a:tcPr anchor="ctr">
                    <a:lnL>
                      <a:noFill/>
                    </a:lnL>
                    <a:lnR>
                      <a:noFill/>
                    </a:lnR>
                    <a:lnT>
                      <a:noFill/>
                    </a:lnT>
                    <a:lnB>
                      <a:noFill/>
                    </a:lnB>
                    <a:noFill/>
                  </a:tcPr>
                </a:tc>
                <a:tc>
                  <a:txBody>
                    <a:bodyPr/>
                    <a:lstStyle/>
                    <a:p>
                      <a:pPr>
                        <a:buNone/>
                      </a:pPr>
                      <a:r>
                        <a:rPr lang="en-IN"/>
                        <a:t>Grad. Boost</a:t>
                      </a:r>
                    </a:p>
                  </a:txBody>
                  <a:tcPr anchor="ctr">
                    <a:lnL>
                      <a:noFill/>
                    </a:lnL>
                    <a:lnR>
                      <a:noFill/>
                    </a:lnR>
                    <a:lnT>
                      <a:noFill/>
                    </a:lnT>
                    <a:lnB>
                      <a:noFill/>
                    </a:lnB>
                    <a:noFill/>
                  </a:tcPr>
                </a:tc>
                <a:tc>
                  <a:txBody>
                    <a:bodyPr/>
                    <a:lstStyle/>
                    <a:p>
                      <a:pPr>
                        <a:buNone/>
                      </a:pPr>
                      <a:r>
                        <a:rPr lang="en-IN"/>
                        <a:t>0.9517</a:t>
                      </a:r>
                    </a:p>
                  </a:txBody>
                  <a:tcPr anchor="ctr">
                    <a:lnL>
                      <a:noFill/>
                    </a:lnL>
                    <a:lnR>
                      <a:noFill/>
                    </a:lnR>
                    <a:lnT>
                      <a:noFill/>
                    </a:lnT>
                    <a:lnB>
                      <a:noFill/>
                    </a:lnB>
                    <a:noFill/>
                  </a:tcPr>
                </a:tc>
                <a:tc>
                  <a:txBody>
                    <a:bodyPr/>
                    <a:lstStyle/>
                    <a:p>
                      <a:pPr>
                        <a:buNone/>
                      </a:pPr>
                      <a:r>
                        <a:rPr lang="en-IN"/>
                        <a:t>0.9500</a:t>
                      </a:r>
                    </a:p>
                  </a:txBody>
                  <a:tcPr anchor="ctr">
                    <a:lnL>
                      <a:noFill/>
                    </a:lnL>
                    <a:lnR>
                      <a:noFill/>
                    </a:lnR>
                    <a:lnT>
                      <a:noFill/>
                    </a:lnT>
                    <a:lnB>
                      <a:noFill/>
                    </a:lnB>
                    <a:noFill/>
                  </a:tcPr>
                </a:tc>
                <a:tc>
                  <a:txBody>
                    <a:bodyPr/>
                    <a:lstStyle/>
                    <a:p>
                      <a:pPr>
                        <a:buNone/>
                      </a:pPr>
                      <a:r>
                        <a:rPr lang="en-IN"/>
                        <a:t>0.95</a:t>
                      </a:r>
                    </a:p>
                  </a:txBody>
                  <a:tcPr anchor="ctr">
                    <a:lnL>
                      <a:noFill/>
                    </a:lnL>
                    <a:lnR>
                      <a:noFill/>
                    </a:lnR>
                    <a:lnT>
                      <a:noFill/>
                    </a:lnT>
                    <a:lnB>
                      <a:noFill/>
                    </a:lnB>
                    <a:noFill/>
                  </a:tcPr>
                </a:tc>
                <a:tc>
                  <a:txBody>
                    <a:bodyPr/>
                    <a:lstStyle/>
                    <a:p>
                      <a:pPr>
                        <a:buNone/>
                      </a:pPr>
                      <a:r>
                        <a:rPr lang="en-IN"/>
                        <a:t>0.5061</a:t>
                      </a:r>
                    </a:p>
                  </a:txBody>
                  <a:tcPr anchor="ctr">
                    <a:lnL>
                      <a:noFill/>
                    </a:lnL>
                    <a:lnR>
                      <a:noFill/>
                    </a:lnR>
                    <a:lnT>
                      <a:noFill/>
                    </a:lnT>
                    <a:lnB>
                      <a:noFill/>
                    </a:lnB>
                    <a:noFill/>
                  </a:tcPr>
                </a:tc>
                <a:extLst>
                  <a:ext uri="{0D108BD9-81ED-4DB2-BD59-A6C34878D82A}">
                    <a16:rowId xmlns:a16="http://schemas.microsoft.com/office/drawing/2014/main" val="1062593414"/>
                  </a:ext>
                </a:extLst>
              </a:tr>
              <a:tr h="349964">
                <a:tc>
                  <a:txBody>
                    <a:bodyPr/>
                    <a:lstStyle/>
                    <a:p>
                      <a:pPr>
                        <a:buNone/>
                      </a:pPr>
                      <a:r>
                        <a:rPr lang="en-IN"/>
                        <a:t>7</a:t>
                      </a:r>
                    </a:p>
                  </a:txBody>
                  <a:tcPr anchor="ctr">
                    <a:lnL>
                      <a:noFill/>
                    </a:lnL>
                    <a:lnR>
                      <a:noFill/>
                    </a:lnR>
                    <a:lnT>
                      <a:noFill/>
                    </a:lnT>
                    <a:lnB>
                      <a:noFill/>
                    </a:lnB>
                    <a:noFill/>
                  </a:tcPr>
                </a:tc>
                <a:tc>
                  <a:txBody>
                    <a:bodyPr/>
                    <a:lstStyle/>
                    <a:p>
                      <a:pPr>
                        <a:buNone/>
                      </a:pPr>
                      <a:r>
                        <a:rPr lang="en-IN"/>
                        <a:t>KNN</a:t>
                      </a:r>
                    </a:p>
                  </a:txBody>
                  <a:tcPr anchor="ctr">
                    <a:lnL>
                      <a:noFill/>
                    </a:lnL>
                    <a:lnR>
                      <a:noFill/>
                    </a:lnR>
                    <a:lnT>
                      <a:noFill/>
                    </a:lnT>
                    <a:lnB>
                      <a:noFill/>
                    </a:lnB>
                    <a:noFill/>
                  </a:tcPr>
                </a:tc>
                <a:tc>
                  <a:txBody>
                    <a:bodyPr/>
                    <a:lstStyle/>
                    <a:p>
                      <a:pPr>
                        <a:buNone/>
                      </a:pPr>
                      <a:r>
                        <a:rPr lang="en-IN"/>
                        <a:t>0.9773</a:t>
                      </a:r>
                    </a:p>
                  </a:txBody>
                  <a:tcPr anchor="ctr">
                    <a:lnL>
                      <a:noFill/>
                    </a:lnL>
                    <a:lnR>
                      <a:noFill/>
                    </a:lnR>
                    <a:lnT>
                      <a:noFill/>
                    </a:lnT>
                    <a:lnB>
                      <a:noFill/>
                    </a:lnB>
                    <a:noFill/>
                  </a:tcPr>
                </a:tc>
                <a:tc>
                  <a:txBody>
                    <a:bodyPr/>
                    <a:lstStyle/>
                    <a:p>
                      <a:pPr>
                        <a:buNone/>
                      </a:pPr>
                      <a:r>
                        <a:rPr lang="en-IN"/>
                        <a:t>0.9523</a:t>
                      </a:r>
                    </a:p>
                  </a:txBody>
                  <a:tcPr anchor="ctr">
                    <a:lnL>
                      <a:noFill/>
                    </a:lnL>
                    <a:lnR>
                      <a:noFill/>
                    </a:lnR>
                    <a:lnT>
                      <a:noFill/>
                    </a:lnT>
                    <a:lnB>
                      <a:noFill/>
                    </a:lnB>
                    <a:noFill/>
                  </a:tcPr>
                </a:tc>
                <a:tc>
                  <a:txBody>
                    <a:bodyPr/>
                    <a:lstStyle/>
                    <a:p>
                      <a:pPr>
                        <a:buNone/>
                      </a:pPr>
                      <a:r>
                        <a:rPr lang="en-IN"/>
                        <a:t>0.95</a:t>
                      </a:r>
                    </a:p>
                  </a:txBody>
                  <a:tcPr anchor="ctr">
                    <a:lnL>
                      <a:noFill/>
                    </a:lnL>
                    <a:lnR>
                      <a:noFill/>
                    </a:lnR>
                    <a:lnT>
                      <a:noFill/>
                    </a:lnT>
                    <a:lnB>
                      <a:noFill/>
                    </a:lnB>
                    <a:noFill/>
                  </a:tcPr>
                </a:tc>
                <a:tc>
                  <a:txBody>
                    <a:bodyPr/>
                    <a:lstStyle/>
                    <a:p>
                      <a:pPr>
                        <a:buNone/>
                      </a:pPr>
                      <a:r>
                        <a:rPr lang="en-IN"/>
                        <a:t>0.0823</a:t>
                      </a:r>
                    </a:p>
                  </a:txBody>
                  <a:tcPr anchor="ctr">
                    <a:lnL>
                      <a:noFill/>
                    </a:lnL>
                    <a:lnR>
                      <a:noFill/>
                    </a:lnR>
                    <a:lnT>
                      <a:noFill/>
                    </a:lnT>
                    <a:lnB>
                      <a:noFill/>
                    </a:lnB>
                    <a:noFill/>
                  </a:tcPr>
                </a:tc>
                <a:extLst>
                  <a:ext uri="{0D108BD9-81ED-4DB2-BD59-A6C34878D82A}">
                    <a16:rowId xmlns:a16="http://schemas.microsoft.com/office/drawing/2014/main" val="3343656446"/>
                  </a:ext>
                </a:extLst>
              </a:tr>
              <a:tr h="349964">
                <a:tc>
                  <a:txBody>
                    <a:bodyPr/>
                    <a:lstStyle/>
                    <a:p>
                      <a:pPr>
                        <a:buNone/>
                      </a:pPr>
                      <a:r>
                        <a:rPr lang="en-IN" dirty="0"/>
                        <a:t>8</a:t>
                      </a:r>
                    </a:p>
                  </a:txBody>
                  <a:tcPr anchor="ctr">
                    <a:lnL>
                      <a:noFill/>
                    </a:lnL>
                    <a:lnR>
                      <a:noFill/>
                    </a:lnR>
                    <a:lnT>
                      <a:noFill/>
                    </a:lnT>
                    <a:lnB>
                      <a:noFill/>
                    </a:lnB>
                    <a:noFill/>
                  </a:tcPr>
                </a:tc>
                <a:tc>
                  <a:txBody>
                    <a:bodyPr/>
                    <a:lstStyle/>
                    <a:p>
                      <a:pPr>
                        <a:buNone/>
                      </a:pPr>
                      <a:r>
                        <a:rPr lang="en-IN"/>
                        <a:t>SVM</a:t>
                      </a:r>
                    </a:p>
                  </a:txBody>
                  <a:tcPr anchor="ctr">
                    <a:lnL>
                      <a:noFill/>
                    </a:lnL>
                    <a:lnR>
                      <a:noFill/>
                    </a:lnR>
                    <a:lnT>
                      <a:noFill/>
                    </a:lnT>
                    <a:lnB>
                      <a:noFill/>
                    </a:lnB>
                    <a:noFill/>
                  </a:tcPr>
                </a:tc>
                <a:tc>
                  <a:txBody>
                    <a:bodyPr/>
                    <a:lstStyle/>
                    <a:p>
                      <a:pPr>
                        <a:buNone/>
                      </a:pPr>
                      <a:r>
                        <a:rPr lang="en-IN"/>
                        <a:t>0.9563</a:t>
                      </a:r>
                    </a:p>
                  </a:txBody>
                  <a:tcPr anchor="ctr">
                    <a:lnL>
                      <a:noFill/>
                    </a:lnL>
                    <a:lnR>
                      <a:noFill/>
                    </a:lnR>
                    <a:lnT>
                      <a:noFill/>
                    </a:lnT>
                    <a:lnB>
                      <a:noFill/>
                    </a:lnB>
                    <a:noFill/>
                  </a:tcPr>
                </a:tc>
                <a:tc>
                  <a:txBody>
                    <a:bodyPr/>
                    <a:lstStyle/>
                    <a:p>
                      <a:pPr>
                        <a:buNone/>
                      </a:pPr>
                      <a:r>
                        <a:rPr lang="en-IN"/>
                        <a:t>0.9477</a:t>
                      </a:r>
                    </a:p>
                  </a:txBody>
                  <a:tcPr anchor="ctr">
                    <a:lnL>
                      <a:noFill/>
                    </a:lnL>
                    <a:lnR>
                      <a:noFill/>
                    </a:lnR>
                    <a:lnT>
                      <a:noFill/>
                    </a:lnT>
                    <a:lnB>
                      <a:noFill/>
                    </a:lnB>
                    <a:noFill/>
                  </a:tcPr>
                </a:tc>
                <a:tc>
                  <a:txBody>
                    <a:bodyPr/>
                    <a:lstStyle/>
                    <a:p>
                      <a:pPr>
                        <a:buNone/>
                      </a:pPr>
                      <a:r>
                        <a:rPr lang="en-IN"/>
                        <a:t>0.94</a:t>
                      </a:r>
                    </a:p>
                  </a:txBody>
                  <a:tcPr anchor="ctr">
                    <a:lnL>
                      <a:noFill/>
                    </a:lnL>
                    <a:lnR>
                      <a:noFill/>
                    </a:lnR>
                    <a:lnT>
                      <a:noFill/>
                    </a:lnT>
                    <a:lnB>
                      <a:noFill/>
                    </a:lnB>
                    <a:noFill/>
                  </a:tcPr>
                </a:tc>
                <a:tc>
                  <a:txBody>
                    <a:bodyPr/>
                    <a:lstStyle/>
                    <a:p>
                      <a:pPr>
                        <a:buNone/>
                      </a:pPr>
                      <a:r>
                        <a:rPr lang="en-IN" dirty="0"/>
                        <a:t>0.1173</a:t>
                      </a:r>
                    </a:p>
                  </a:txBody>
                  <a:tcPr anchor="ctr">
                    <a:lnL>
                      <a:noFill/>
                    </a:lnL>
                    <a:lnR>
                      <a:noFill/>
                    </a:lnR>
                    <a:lnT>
                      <a:noFill/>
                    </a:lnT>
                    <a:lnB>
                      <a:noFill/>
                    </a:lnB>
                    <a:noFill/>
                  </a:tcPr>
                </a:tc>
                <a:extLst>
                  <a:ext uri="{0D108BD9-81ED-4DB2-BD59-A6C34878D82A}">
                    <a16:rowId xmlns:a16="http://schemas.microsoft.com/office/drawing/2014/main" val="1700060858"/>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4829174" y="463695"/>
            <a:ext cx="7058031" cy="708779"/>
          </a:xfrm>
          <a:prstGeom prst="rect">
            <a:avLst/>
          </a:prstGeom>
          <a:noFill/>
          <a:ln/>
        </p:spPr>
        <p:txBody>
          <a:bodyPr wrap="none" lIns="0" tIns="0" rIns="0" bIns="0" rtlCol="0" anchor="t"/>
          <a:lstStyle/>
          <a:p>
            <a:pPr>
              <a:lnSpc>
                <a:spcPts val="5551"/>
              </a:lnSpc>
            </a:pPr>
            <a:r>
              <a:rPr lang="en-US" sz="2800" b="1" dirty="0">
                <a:ea typeface="Unbounded Bold" pitchFamily="34" charset="-122"/>
                <a:cs typeface="Unbounded Bold" pitchFamily="34" charset="-120"/>
              </a:rPr>
              <a:t>MODEL TRAINING &amp; OPTIMIZATION</a:t>
            </a:r>
            <a:endParaRPr lang="en-US" sz="2800" dirty="0"/>
          </a:p>
        </p:txBody>
      </p:sp>
      <p:sp>
        <p:nvSpPr>
          <p:cNvPr id="3" name="Text 1"/>
          <p:cNvSpPr/>
          <p:nvPr/>
        </p:nvSpPr>
        <p:spPr>
          <a:xfrm>
            <a:off x="1171575" y="1370959"/>
            <a:ext cx="2987635"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Training Process</a:t>
            </a:r>
            <a:endParaRPr lang="en-US" sz="2197" dirty="0"/>
          </a:p>
        </p:txBody>
      </p:sp>
      <p:sp>
        <p:nvSpPr>
          <p:cNvPr id="4" name="Text 2"/>
          <p:cNvSpPr/>
          <p:nvPr/>
        </p:nvSpPr>
        <p:spPr>
          <a:xfrm>
            <a:off x="1182058" y="1893659"/>
            <a:ext cx="12125325" cy="1451611"/>
          </a:xfrm>
          <a:prstGeom prst="rect">
            <a:avLst/>
          </a:prstGeom>
          <a:noFill/>
          <a:ln/>
        </p:spPr>
        <p:txBody>
          <a:bodyPr wrap="square" lIns="0" tIns="0" rIns="0" bIns="0" rtlCol="0" anchor="t"/>
          <a:lstStyle/>
          <a:p>
            <a:pPr marL="285750" indent="-285750">
              <a:lnSpc>
                <a:spcPct val="150000"/>
              </a:lnSpc>
              <a:buFont typeface="Wingdings" panose="05000000000000000000" pitchFamily="2" charset="2"/>
              <a:buChar char="Ø"/>
            </a:pPr>
            <a:r>
              <a:rPr lang="en-US" sz="1600" dirty="0"/>
              <a:t>In this project, we used the Random Forest algorithm to train our crop prediction model. The training started by splitting the dataset into training and testing sets. Random Forest then created multiple decision trees using random samples of the data and a random subset of features for each tree.</a:t>
            </a:r>
          </a:p>
          <a:p>
            <a:pPr marL="285750" indent="-285750">
              <a:lnSpc>
                <a:spcPct val="150000"/>
              </a:lnSpc>
              <a:buFont typeface="Wingdings" panose="05000000000000000000" pitchFamily="2" charset="2"/>
              <a:buChar char="Ø"/>
            </a:pPr>
            <a:r>
              <a:rPr lang="en-US" sz="1600" dirty="0"/>
              <a:t>Each tree learned to predict the crop based on input features like N, P, K, temperature, humidity, pH, and rainfall. Once all trees were trained, they made predictions, and the final result was decided by majority voting.</a:t>
            </a:r>
          </a:p>
        </p:txBody>
      </p:sp>
      <p:sp>
        <p:nvSpPr>
          <p:cNvPr id="7" name="Text 3"/>
          <p:cNvSpPr/>
          <p:nvPr/>
        </p:nvSpPr>
        <p:spPr>
          <a:xfrm>
            <a:off x="1211825" y="3906620"/>
            <a:ext cx="3898823" cy="708660"/>
          </a:xfrm>
          <a:prstGeom prst="rect">
            <a:avLst/>
          </a:prstGeom>
          <a:noFill/>
          <a:ln/>
        </p:spPr>
        <p:txBody>
          <a:bodyPr wrap="square" lIns="0" tIns="0" rIns="0" bIns="0" rtlCol="0" anchor="t"/>
          <a:lstStyle/>
          <a:p>
            <a:pPr>
              <a:lnSpc>
                <a:spcPts val="2751"/>
              </a:lnSpc>
            </a:pPr>
            <a:r>
              <a:rPr lang="en-US" sz="2197" b="1" dirty="0">
                <a:ea typeface="Unbounded Bold" pitchFamily="34" charset="-122"/>
                <a:cs typeface="Unbounded Bold" pitchFamily="34" charset="-120"/>
              </a:rPr>
              <a:t>Hyperparameter Tuning</a:t>
            </a:r>
            <a:endParaRPr lang="en-US" sz="2197" dirty="0"/>
          </a:p>
        </p:txBody>
      </p:sp>
      <p:sp>
        <p:nvSpPr>
          <p:cNvPr id="8" name="Text 4"/>
          <p:cNvSpPr/>
          <p:nvPr/>
        </p:nvSpPr>
        <p:spPr>
          <a:xfrm>
            <a:off x="1211825" y="4503488"/>
            <a:ext cx="11027800" cy="1814513"/>
          </a:xfrm>
          <a:prstGeom prst="rect">
            <a:avLst/>
          </a:prstGeom>
          <a:noFill/>
          <a:ln/>
        </p:spPr>
        <p:txBody>
          <a:bodyPr wrap="square" lIns="0" tIns="0" rIns="0" bIns="0" rtlCol="0" anchor="t"/>
          <a:lstStyle/>
          <a:p>
            <a:pPr marL="285750" indent="-285750">
              <a:lnSpc>
                <a:spcPts val="2851"/>
              </a:lnSpc>
              <a:buFont typeface="Wingdings" panose="05000000000000000000" pitchFamily="2" charset="2"/>
              <a:buChar char="Ø"/>
            </a:pPr>
            <a:r>
              <a:rPr lang="en-US" dirty="0"/>
              <a:t>For the best-performing model (Random Forest), we fine-tuned hyperparameters such as:</a:t>
            </a:r>
          </a:p>
          <a:p>
            <a:pPr>
              <a:lnSpc>
                <a:spcPts val="2851"/>
              </a:lnSpc>
            </a:pPr>
            <a:r>
              <a:rPr lang="en-US" sz="1751" dirty="0"/>
              <a:t>	max_depth, min_samples_split, min_samples_leaf, max_features, </a:t>
            </a:r>
            <a:r>
              <a:rPr lang="en-US" sz="1751" dirty="0" err="1"/>
              <a:t>class_weight,bootstrap</a:t>
            </a:r>
            <a:r>
              <a:rPr lang="en-US" sz="1751" dirty="0"/>
              <a:t>, criterion,</a:t>
            </a:r>
            <a:br>
              <a:rPr lang="en-US" sz="1751" dirty="0"/>
            </a:br>
            <a:r>
              <a:rPr lang="en-US" sz="1751" dirty="0"/>
              <a:t>                  </a:t>
            </a:r>
            <a:r>
              <a:rPr lang="en-US" sz="1751" dirty="0" err="1"/>
              <a:t>random_state</a:t>
            </a:r>
            <a:r>
              <a:rPr lang="en-US" sz="1751" dirty="0"/>
              <a:t>.</a:t>
            </a:r>
          </a:p>
          <a:p>
            <a:pPr>
              <a:lnSpc>
                <a:spcPts val="2851"/>
              </a:lnSpc>
            </a:pPr>
            <a:endParaRPr lang="en-US" sz="1751" dirty="0"/>
          </a:p>
        </p:txBody>
      </p:sp>
      <p:sp>
        <p:nvSpPr>
          <p:cNvPr id="11" name="Text 5"/>
          <p:cNvSpPr/>
          <p:nvPr/>
        </p:nvSpPr>
        <p:spPr>
          <a:xfrm>
            <a:off x="1272186" y="5653281"/>
            <a:ext cx="2973707" cy="354331"/>
          </a:xfrm>
          <a:prstGeom prst="rect">
            <a:avLst/>
          </a:prstGeom>
          <a:noFill/>
          <a:ln/>
        </p:spPr>
        <p:txBody>
          <a:bodyPr wrap="none" lIns="0" tIns="0" rIns="0" bIns="0" rtlCol="0" anchor="t"/>
          <a:lstStyle/>
          <a:p>
            <a:pPr>
              <a:lnSpc>
                <a:spcPts val="2751"/>
              </a:lnSpc>
            </a:pPr>
            <a:r>
              <a:rPr lang="en-US" sz="2197" b="1" dirty="0">
                <a:ea typeface="Unbounded Bold" pitchFamily="34" charset="-122"/>
                <a:cs typeface="Unbounded Bold" pitchFamily="34" charset="-120"/>
              </a:rPr>
              <a:t>Cross-Validation</a:t>
            </a:r>
            <a:endParaRPr lang="en-US" sz="2197" dirty="0"/>
          </a:p>
        </p:txBody>
      </p:sp>
      <p:sp>
        <p:nvSpPr>
          <p:cNvPr id="12" name="Text 6"/>
          <p:cNvSpPr/>
          <p:nvPr/>
        </p:nvSpPr>
        <p:spPr>
          <a:xfrm>
            <a:off x="1171575" y="6007612"/>
            <a:ext cx="7721554" cy="1814513"/>
          </a:xfrm>
          <a:prstGeom prst="rect">
            <a:avLst/>
          </a:prstGeom>
          <a:noFill/>
          <a:ln/>
        </p:spPr>
        <p:txBody>
          <a:bodyPr wrap="square" lIns="0" tIns="0" rIns="0" bIns="0" rtlCol="0" anchor="t"/>
          <a:lstStyle/>
          <a:p>
            <a:pPr marL="285750" indent="-285750">
              <a:lnSpc>
                <a:spcPts val="2851"/>
              </a:lnSpc>
              <a:buFont typeface="Wingdings" panose="05000000000000000000" pitchFamily="2" charset="2"/>
              <a:buChar char="Ø"/>
            </a:pPr>
            <a:r>
              <a:rPr lang="en-US" sz="1600" dirty="0"/>
              <a:t>Cross-validation is a method used to test how well a machine learning model works on new data. Instead of testing the model only once, the data is split into parts and the model is trained and tested multiple times. This helps get a more accurate and reliable result. It also helps in choosing the best model and tuning its parameters.</a:t>
            </a:r>
            <a:endParaRPr lang="en-US" sz="1751" dirty="0"/>
          </a:p>
        </p:txBody>
      </p:sp>
      <p:pic>
        <p:nvPicPr>
          <p:cNvPr id="15" name="Picture 7" descr="Guide to Random Forest Classification and Regression Algorithms">
            <a:extLst>
              <a:ext uri="{FF2B5EF4-FFF2-40B4-BE49-F238E27FC236}">
                <a16:creationId xmlns:a16="http://schemas.microsoft.com/office/drawing/2014/main" id="{94092196-1500-B1D0-2C1E-9887713FD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39251" y="5426031"/>
            <a:ext cx="5276386" cy="269599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4305952" y="382200"/>
            <a:ext cx="6018496" cy="708779"/>
          </a:xfrm>
          <a:prstGeom prst="rect">
            <a:avLst/>
          </a:prstGeom>
          <a:noFill/>
          <a:ln/>
        </p:spPr>
        <p:txBody>
          <a:bodyPr wrap="none" lIns="0" tIns="0" rIns="0" bIns="0" rtlCol="0" anchor="t"/>
          <a:lstStyle/>
          <a:p>
            <a:pPr>
              <a:lnSpc>
                <a:spcPts val="5551"/>
              </a:lnSpc>
            </a:pPr>
            <a:r>
              <a:rPr lang="en-US" sz="2800" b="1" dirty="0">
                <a:ea typeface="Unbounded Bold" pitchFamily="34" charset="-122"/>
                <a:cs typeface="Unbounded Bold" pitchFamily="34" charset="-120"/>
              </a:rPr>
              <a:t>EVALUATION METRICS &amp; PERFORMANCE</a:t>
            </a:r>
            <a:endParaRPr lang="en-US" sz="2800" dirty="0"/>
          </a:p>
        </p:txBody>
      </p:sp>
      <p:sp>
        <p:nvSpPr>
          <p:cNvPr id="3" name="Text 1"/>
          <p:cNvSpPr/>
          <p:nvPr/>
        </p:nvSpPr>
        <p:spPr>
          <a:xfrm>
            <a:off x="793792" y="1918343"/>
            <a:ext cx="13042821" cy="362904"/>
          </a:xfrm>
          <a:prstGeom prst="rect">
            <a:avLst/>
          </a:prstGeom>
          <a:noFill/>
          <a:ln/>
        </p:spPr>
        <p:txBody>
          <a:bodyPr wrap="none" lIns="0" tIns="0" rIns="0" bIns="0" rtlCol="0" anchor="t"/>
          <a:lstStyle/>
          <a:p>
            <a:pPr>
              <a:lnSpc>
                <a:spcPts val="2851"/>
              </a:lnSpc>
            </a:pPr>
            <a:endParaRPr lang="en-US" sz="1751" dirty="0"/>
          </a:p>
        </p:txBody>
      </p:sp>
      <p:sp>
        <p:nvSpPr>
          <p:cNvPr id="4" name="Text 2"/>
          <p:cNvSpPr/>
          <p:nvPr/>
        </p:nvSpPr>
        <p:spPr>
          <a:xfrm>
            <a:off x="1171575" y="1365539"/>
            <a:ext cx="4208501" cy="425291"/>
          </a:xfrm>
          <a:prstGeom prst="rect">
            <a:avLst/>
          </a:prstGeom>
          <a:noFill/>
          <a:ln/>
        </p:spPr>
        <p:txBody>
          <a:bodyPr wrap="none" lIns="0" tIns="0" rIns="0" bIns="0" rtlCol="0" anchor="t"/>
          <a:lstStyle/>
          <a:p>
            <a:pPr>
              <a:lnSpc>
                <a:spcPts val="3300"/>
              </a:lnSpc>
            </a:pPr>
            <a:r>
              <a:rPr lang="en-US" sz="2000" b="1" dirty="0">
                <a:ea typeface="Unbounded Bold" pitchFamily="34" charset="-122"/>
                <a:cs typeface="Unbounded Bold" pitchFamily="34" charset="-120"/>
              </a:rPr>
              <a:t>Key Metrics Utilized</a:t>
            </a:r>
            <a:endParaRPr lang="en-US" sz="2000" dirty="0"/>
          </a:p>
        </p:txBody>
      </p:sp>
      <p:sp>
        <p:nvSpPr>
          <p:cNvPr id="5" name="Text 3"/>
          <p:cNvSpPr/>
          <p:nvPr/>
        </p:nvSpPr>
        <p:spPr>
          <a:xfrm>
            <a:off x="1070491" y="1874890"/>
            <a:ext cx="6244709" cy="362904"/>
          </a:xfrm>
          <a:prstGeom prst="rect">
            <a:avLst/>
          </a:prstGeom>
          <a:noFill/>
          <a:ln/>
        </p:spPr>
        <p:txBody>
          <a:bodyPr wrap="non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Accuracy:</a:t>
            </a:r>
            <a:r>
              <a:rPr lang="en-US" sz="1751" dirty="0">
                <a:ea typeface="Open Sans" pitchFamily="34" charset="-122"/>
                <a:cs typeface="Open Sans" pitchFamily="34" charset="-120"/>
              </a:rPr>
              <a:t> Overall correctness of predictions.</a:t>
            </a:r>
            <a:endParaRPr lang="en-US" sz="1751" dirty="0"/>
          </a:p>
        </p:txBody>
      </p:sp>
      <p:sp>
        <p:nvSpPr>
          <p:cNvPr id="6" name="Text 4"/>
          <p:cNvSpPr/>
          <p:nvPr/>
        </p:nvSpPr>
        <p:spPr>
          <a:xfrm>
            <a:off x="1070485" y="2253885"/>
            <a:ext cx="6244709" cy="362904"/>
          </a:xfrm>
          <a:prstGeom prst="rect">
            <a:avLst/>
          </a:prstGeom>
          <a:noFill/>
          <a:ln/>
        </p:spPr>
        <p:txBody>
          <a:bodyPr wrap="non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Precision:</a:t>
            </a:r>
            <a:r>
              <a:rPr lang="en-US" sz="1751" dirty="0">
                <a:ea typeface="Open Sans" pitchFamily="34" charset="-122"/>
                <a:cs typeface="Open Sans" pitchFamily="34" charset="-120"/>
              </a:rPr>
              <a:t> Proportion of true positive predictions.</a:t>
            </a:r>
            <a:endParaRPr lang="en-US" sz="1751" dirty="0"/>
          </a:p>
        </p:txBody>
      </p:sp>
      <p:sp>
        <p:nvSpPr>
          <p:cNvPr id="7" name="Text 5"/>
          <p:cNvSpPr/>
          <p:nvPr/>
        </p:nvSpPr>
        <p:spPr>
          <a:xfrm>
            <a:off x="1070491" y="2654012"/>
            <a:ext cx="6244709" cy="362904"/>
          </a:xfrm>
          <a:prstGeom prst="rect">
            <a:avLst/>
          </a:prstGeom>
          <a:noFill/>
          <a:ln/>
        </p:spPr>
        <p:txBody>
          <a:bodyPr wrap="non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Recall:</a:t>
            </a:r>
            <a:r>
              <a:rPr lang="en-US" sz="1751" dirty="0">
                <a:ea typeface="Open Sans" pitchFamily="34" charset="-122"/>
                <a:cs typeface="Open Sans" pitchFamily="34" charset="-120"/>
              </a:rPr>
              <a:t> Ability to identify all relevant instances.</a:t>
            </a:r>
            <a:endParaRPr lang="en-US" sz="1751" dirty="0"/>
          </a:p>
        </p:txBody>
      </p:sp>
      <p:sp>
        <p:nvSpPr>
          <p:cNvPr id="8" name="Text 6"/>
          <p:cNvSpPr/>
          <p:nvPr/>
        </p:nvSpPr>
        <p:spPr>
          <a:xfrm>
            <a:off x="1070491" y="3035126"/>
            <a:ext cx="6244709" cy="362904"/>
          </a:xfrm>
          <a:prstGeom prst="rect">
            <a:avLst/>
          </a:prstGeom>
          <a:noFill/>
          <a:ln/>
        </p:spPr>
        <p:txBody>
          <a:bodyPr wrap="non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F1-Score:</a:t>
            </a:r>
            <a:r>
              <a:rPr lang="en-US" sz="1751" dirty="0">
                <a:ea typeface="Open Sans" pitchFamily="34" charset="-122"/>
                <a:cs typeface="Open Sans" pitchFamily="34" charset="-120"/>
              </a:rPr>
              <a:t> Harmonic mean of precision and recall.</a:t>
            </a:r>
            <a:endParaRPr lang="en-US" sz="1751" dirty="0"/>
          </a:p>
        </p:txBody>
      </p:sp>
      <p:sp>
        <p:nvSpPr>
          <p:cNvPr id="9" name="Text 7"/>
          <p:cNvSpPr/>
          <p:nvPr/>
        </p:nvSpPr>
        <p:spPr>
          <a:xfrm>
            <a:off x="1070487" y="3437585"/>
            <a:ext cx="6244709" cy="725805"/>
          </a:xfrm>
          <a:prstGeom prst="rect">
            <a:avLst/>
          </a:prstGeom>
          <a:noFill/>
          <a:ln/>
        </p:spPr>
        <p:txBody>
          <a:bodyPr wrap="squar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Confusion Matrix:</a:t>
            </a:r>
            <a:r>
              <a:rPr lang="en-US" sz="1751" dirty="0">
                <a:ea typeface="Open Sans" pitchFamily="34" charset="-122"/>
                <a:cs typeface="Open Sans" pitchFamily="34" charset="-120"/>
              </a:rPr>
              <a:t> Detailed breakdown of classification results.</a:t>
            </a:r>
            <a:endParaRPr lang="en-US" sz="1751" dirty="0"/>
          </a:p>
        </p:txBody>
      </p:sp>
      <p:sp>
        <p:nvSpPr>
          <p:cNvPr id="10" name="Text 8"/>
          <p:cNvSpPr/>
          <p:nvPr/>
        </p:nvSpPr>
        <p:spPr>
          <a:xfrm>
            <a:off x="1070486" y="3858254"/>
            <a:ext cx="6244709" cy="725805"/>
          </a:xfrm>
          <a:prstGeom prst="rect">
            <a:avLst/>
          </a:prstGeom>
          <a:noFill/>
          <a:ln/>
        </p:spPr>
        <p:txBody>
          <a:bodyPr wrap="square" lIns="0" tIns="0" rIns="0" bIns="0" rtlCol="0" anchor="t"/>
          <a:lstStyle/>
          <a:p>
            <a:pPr marL="342867" indent="-342867">
              <a:lnSpc>
                <a:spcPts val="2851"/>
              </a:lnSpc>
              <a:buSzPct val="100000"/>
              <a:buChar char="•"/>
            </a:pPr>
            <a:r>
              <a:rPr lang="en-US" sz="1751" b="1" dirty="0">
                <a:ea typeface="Open Sans" pitchFamily="34" charset="-122"/>
                <a:cs typeface="Open Sans" pitchFamily="34" charset="-120"/>
              </a:rPr>
              <a:t>AUC-ROC:</a:t>
            </a:r>
            <a:r>
              <a:rPr lang="en-US" sz="1600" dirty="0"/>
              <a:t> Used for checking the model’s ability to distinguish.</a:t>
            </a:r>
            <a:endParaRPr lang="en-US" sz="1751" dirty="0"/>
          </a:p>
        </p:txBody>
      </p:sp>
      <p:sp>
        <p:nvSpPr>
          <p:cNvPr id="13" name="Text 10"/>
          <p:cNvSpPr/>
          <p:nvPr/>
        </p:nvSpPr>
        <p:spPr>
          <a:xfrm>
            <a:off x="9325220" y="5607967"/>
            <a:ext cx="1320401" cy="226815"/>
          </a:xfrm>
          <a:prstGeom prst="rect">
            <a:avLst/>
          </a:prstGeom>
          <a:noFill/>
          <a:ln/>
        </p:spPr>
        <p:txBody>
          <a:bodyPr wrap="none" lIns="0" tIns="0" rIns="0" bIns="0" rtlCol="0" anchor="t"/>
          <a:lstStyle/>
          <a:p>
            <a:pPr>
              <a:lnSpc>
                <a:spcPts val="1751"/>
              </a:lnSpc>
            </a:pPr>
            <a:endParaRPr lang="en-US" sz="1751" dirty="0"/>
          </a:p>
        </p:txBody>
      </p:sp>
      <p:sp>
        <p:nvSpPr>
          <p:cNvPr id="15" name="Text 12"/>
          <p:cNvSpPr/>
          <p:nvPr/>
        </p:nvSpPr>
        <p:spPr>
          <a:xfrm>
            <a:off x="11085796" y="5607967"/>
            <a:ext cx="1288851" cy="226815"/>
          </a:xfrm>
          <a:prstGeom prst="rect">
            <a:avLst/>
          </a:prstGeom>
          <a:noFill/>
          <a:ln/>
        </p:spPr>
        <p:txBody>
          <a:bodyPr wrap="none" lIns="0" tIns="0" rIns="0" bIns="0" rtlCol="0" anchor="t"/>
          <a:lstStyle/>
          <a:p>
            <a:pPr>
              <a:lnSpc>
                <a:spcPts val="1751"/>
              </a:lnSpc>
            </a:pPr>
            <a:endParaRPr lang="en-US" sz="1751" dirty="0"/>
          </a:p>
        </p:txBody>
      </p:sp>
      <p:sp>
        <p:nvSpPr>
          <p:cNvPr id="16" name="Text 13"/>
          <p:cNvSpPr/>
          <p:nvPr/>
        </p:nvSpPr>
        <p:spPr>
          <a:xfrm>
            <a:off x="7599524" y="6543680"/>
            <a:ext cx="6244709" cy="725805"/>
          </a:xfrm>
          <a:prstGeom prst="rect">
            <a:avLst/>
          </a:prstGeom>
          <a:noFill/>
          <a:ln/>
        </p:spPr>
        <p:txBody>
          <a:bodyPr wrap="square" lIns="0" tIns="0" rIns="0" bIns="0" rtlCol="0" anchor="t"/>
          <a:lstStyle/>
          <a:p>
            <a:pPr>
              <a:lnSpc>
                <a:spcPts val="2851"/>
              </a:lnSpc>
            </a:pPr>
            <a:endParaRPr lang="en-US" sz="1751" dirty="0"/>
          </a:p>
        </p:txBody>
      </p:sp>
      <p:sp>
        <p:nvSpPr>
          <p:cNvPr id="17" name="TextBox 16">
            <a:extLst>
              <a:ext uri="{FF2B5EF4-FFF2-40B4-BE49-F238E27FC236}">
                <a16:creationId xmlns:a16="http://schemas.microsoft.com/office/drawing/2014/main" id="{0A66ABAD-4708-C9D5-EFA0-33030D736553}"/>
              </a:ext>
            </a:extLst>
          </p:cNvPr>
          <p:cNvSpPr txBox="1"/>
          <p:nvPr/>
        </p:nvSpPr>
        <p:spPr>
          <a:xfrm>
            <a:off x="965242" y="4438948"/>
            <a:ext cx="5949908" cy="369332"/>
          </a:xfrm>
          <a:prstGeom prst="rect">
            <a:avLst/>
          </a:prstGeom>
          <a:noFill/>
        </p:spPr>
        <p:txBody>
          <a:bodyPr wrap="square" rtlCol="0">
            <a:spAutoFit/>
          </a:bodyPr>
          <a:lstStyle/>
          <a:p>
            <a:r>
              <a:rPr lang="en-IN" b="1" dirty="0"/>
              <a:t>Model Performance for training data</a:t>
            </a:r>
          </a:p>
        </p:txBody>
      </p:sp>
      <p:sp>
        <p:nvSpPr>
          <p:cNvPr id="18" name="TextBox 17">
            <a:extLst>
              <a:ext uri="{FF2B5EF4-FFF2-40B4-BE49-F238E27FC236}">
                <a16:creationId xmlns:a16="http://schemas.microsoft.com/office/drawing/2014/main" id="{4CF3FB06-F645-5393-5CC7-E34CAAA109E0}"/>
              </a:ext>
            </a:extLst>
          </p:cNvPr>
          <p:cNvSpPr txBox="1"/>
          <p:nvPr/>
        </p:nvSpPr>
        <p:spPr>
          <a:xfrm>
            <a:off x="1171575" y="4856190"/>
            <a:ext cx="9067800" cy="2126864"/>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IN" b="1" dirty="0"/>
              <a:t>Test Accuracy:</a:t>
            </a:r>
            <a:r>
              <a:rPr lang="en-IN" dirty="0"/>
              <a:t> 92.73%</a:t>
            </a:r>
          </a:p>
          <a:p>
            <a:pPr marL="285750" indent="-285750">
              <a:lnSpc>
                <a:spcPct val="150000"/>
              </a:lnSpc>
              <a:buFont typeface="Wingdings" panose="05000000000000000000" pitchFamily="2" charset="2"/>
              <a:buChar char="Ø"/>
            </a:pPr>
            <a:r>
              <a:rPr lang="en-US" b="1" dirty="0"/>
              <a:t>Cross-Entropy Loss:</a:t>
            </a:r>
            <a:r>
              <a:rPr lang="en-US" dirty="0"/>
              <a:t> 0.1653 (very low – shows confident predictions)</a:t>
            </a:r>
          </a:p>
          <a:p>
            <a:pPr marL="285750" indent="-285750">
              <a:lnSpc>
                <a:spcPct val="150000"/>
              </a:lnSpc>
              <a:buFont typeface="Wingdings" panose="05000000000000000000" pitchFamily="2" charset="2"/>
              <a:buChar char="Ø"/>
            </a:pPr>
            <a:r>
              <a:rPr lang="en-US" b="1" dirty="0"/>
              <a:t>Precision, Recall, F1-Score:</a:t>
            </a:r>
            <a:r>
              <a:rPr lang="en-US" dirty="0"/>
              <a:t> All around 92–93%, indicating strong overall performance.</a:t>
            </a:r>
          </a:p>
          <a:p>
            <a:pPr marL="285750" indent="-285750">
              <a:lnSpc>
                <a:spcPct val="150000"/>
              </a:lnSpc>
              <a:buFont typeface="Wingdings" panose="05000000000000000000" pitchFamily="2" charset="2"/>
              <a:buChar char="Ø"/>
            </a:pPr>
            <a:r>
              <a:rPr lang="en-US" b="1" dirty="0"/>
              <a:t>Confusion Matrix:</a:t>
            </a:r>
            <a:r>
              <a:rPr lang="en-US" dirty="0"/>
              <a:t> Very few misclassifications, high correct predictions across crop classes.</a:t>
            </a:r>
          </a:p>
          <a:p>
            <a:pPr marL="285750" indent="-285750">
              <a:lnSpc>
                <a:spcPct val="150000"/>
              </a:lnSpc>
              <a:buFont typeface="Wingdings" panose="05000000000000000000" pitchFamily="2" charset="2"/>
              <a:buChar char="Ø"/>
            </a:pPr>
            <a:r>
              <a:rPr lang="en-US" dirty="0"/>
              <a:t>Performs well in multi-class classification tasks.</a:t>
            </a:r>
            <a:endParaRPr lang="en-IN" dirty="0"/>
          </a:p>
        </p:txBody>
      </p:sp>
      <p:pic>
        <p:nvPicPr>
          <p:cNvPr id="4099" name="Picture 3">
            <a:extLst>
              <a:ext uri="{FF2B5EF4-FFF2-40B4-BE49-F238E27FC236}">
                <a16:creationId xmlns:a16="http://schemas.microsoft.com/office/drawing/2014/main" id="{30A69913-1021-2DB4-4D19-3AB94C2427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39414" y="1633052"/>
            <a:ext cx="4897222" cy="44504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F34E9A-332F-90F1-D11E-7645B1BE51E3}"/>
              </a:ext>
            </a:extLst>
          </p:cNvPr>
          <p:cNvSpPr txBox="1"/>
          <p:nvPr/>
        </p:nvSpPr>
        <p:spPr>
          <a:xfrm>
            <a:off x="836341" y="1538464"/>
            <a:ext cx="12957717" cy="5589351"/>
          </a:xfrm>
          <a:prstGeom prst="rect">
            <a:avLst/>
          </a:prstGeom>
          <a:noFill/>
        </p:spPr>
        <p:txBody>
          <a:bodyPr wrap="square">
            <a:spAutoFit/>
          </a:bodyPr>
          <a:lstStyle/>
          <a:p>
            <a:pPr>
              <a:lnSpc>
                <a:spcPct val="150000"/>
              </a:lnSpc>
            </a:pPr>
            <a:r>
              <a:rPr lang="en-US" b="1" dirty="0"/>
              <a:t>Model Performance</a:t>
            </a:r>
            <a:endParaRPr lang="en-US" dirty="0"/>
          </a:p>
          <a:p>
            <a:pPr marL="742950" lvl="1" indent="-285750">
              <a:lnSpc>
                <a:spcPct val="150000"/>
              </a:lnSpc>
              <a:buFont typeface="Wingdings" panose="05000000000000000000" pitchFamily="2" charset="2"/>
              <a:buChar char="Ø"/>
            </a:pPr>
            <a:r>
              <a:rPr lang="en-US" sz="1600" dirty="0"/>
              <a:t>Random Forest was the most accurate and consistent model.</a:t>
            </a:r>
          </a:p>
          <a:p>
            <a:pPr marL="742950" lvl="1" indent="-285750">
              <a:lnSpc>
                <a:spcPct val="150000"/>
              </a:lnSpc>
              <a:buFont typeface="Wingdings" panose="05000000000000000000" pitchFamily="2" charset="2"/>
              <a:buChar char="Ø"/>
            </a:pPr>
            <a:r>
              <a:rPr lang="en-US" sz="1600" dirty="0"/>
              <a:t>It achieved the lowest cross-entropy loss, indicating strong predictive reliability.</a:t>
            </a:r>
          </a:p>
          <a:p>
            <a:pPr>
              <a:lnSpc>
                <a:spcPct val="150000"/>
              </a:lnSpc>
            </a:pPr>
            <a:r>
              <a:rPr lang="en-US" b="1" dirty="0"/>
              <a:t>Feature Influence</a:t>
            </a:r>
            <a:endParaRPr lang="en-US" dirty="0"/>
          </a:p>
          <a:p>
            <a:pPr marL="742950" lvl="1" indent="-285750">
              <a:lnSpc>
                <a:spcPct val="150000"/>
              </a:lnSpc>
              <a:buFont typeface="Wingdings" panose="05000000000000000000" pitchFamily="2" charset="2"/>
              <a:buChar char="Ø"/>
            </a:pPr>
            <a:r>
              <a:rPr lang="en-US" sz="1600" dirty="0"/>
              <a:t>The most significant features for crop prediction were:</a:t>
            </a:r>
          </a:p>
          <a:p>
            <a:pPr marL="1200150" lvl="2" indent="-285750">
              <a:lnSpc>
                <a:spcPct val="150000"/>
              </a:lnSpc>
              <a:buFont typeface="Wingdings" panose="05000000000000000000" pitchFamily="2" charset="2"/>
              <a:buChar char="Ø"/>
            </a:pPr>
            <a:r>
              <a:rPr lang="en-US" sz="1600" dirty="0"/>
              <a:t>Nitrogen (N), Phosphorus (P), Potassium (K)</a:t>
            </a:r>
          </a:p>
          <a:p>
            <a:pPr marL="1200150" lvl="2" indent="-285750">
              <a:lnSpc>
                <a:spcPct val="150000"/>
              </a:lnSpc>
              <a:buFont typeface="Wingdings" panose="05000000000000000000" pitchFamily="2" charset="2"/>
              <a:buChar char="Ø"/>
            </a:pPr>
            <a:r>
              <a:rPr lang="en-US" sz="1600" dirty="0"/>
              <a:t>Temperature, Humidity, pH, and Rainfall</a:t>
            </a:r>
          </a:p>
          <a:p>
            <a:pPr marL="742950" lvl="1" indent="-285750">
              <a:lnSpc>
                <a:spcPct val="150000"/>
              </a:lnSpc>
              <a:buFont typeface="Wingdings" panose="05000000000000000000" pitchFamily="2" charset="2"/>
              <a:buChar char="Ø"/>
            </a:pPr>
            <a:r>
              <a:rPr lang="en-US" sz="1600" dirty="0"/>
              <a:t>These features contributed substantially to accurate model outputs.</a:t>
            </a:r>
          </a:p>
          <a:p>
            <a:pPr>
              <a:lnSpc>
                <a:spcPct val="150000"/>
              </a:lnSpc>
            </a:pPr>
            <a:r>
              <a:rPr lang="en-US" b="1" dirty="0"/>
              <a:t>Model Comparison</a:t>
            </a:r>
            <a:endParaRPr lang="en-US" dirty="0"/>
          </a:p>
          <a:p>
            <a:pPr marL="742950" lvl="1" indent="-285750">
              <a:lnSpc>
                <a:spcPct val="150000"/>
              </a:lnSpc>
              <a:buFont typeface="Wingdings" panose="05000000000000000000" pitchFamily="2" charset="2"/>
              <a:buChar char="Ø"/>
            </a:pPr>
            <a:r>
              <a:rPr lang="en-US" sz="1600" dirty="0"/>
              <a:t>Ensemble models, particularly Random Forest and Boosting methods, outperformed simpler models.</a:t>
            </a:r>
          </a:p>
          <a:p>
            <a:pPr marL="742950" lvl="1" indent="-285750">
              <a:lnSpc>
                <a:spcPct val="150000"/>
              </a:lnSpc>
              <a:buFont typeface="Wingdings" panose="05000000000000000000" pitchFamily="2" charset="2"/>
              <a:buChar char="Ø"/>
            </a:pPr>
            <a:r>
              <a:rPr lang="en-US" sz="1600" dirty="0"/>
              <a:t>They demonstrated higher accuracy, better stability, and improved generalization.</a:t>
            </a:r>
          </a:p>
          <a:p>
            <a:pPr>
              <a:lnSpc>
                <a:spcPct val="150000"/>
              </a:lnSpc>
            </a:pPr>
            <a:r>
              <a:rPr lang="en-US" b="1" dirty="0"/>
              <a:t>Impact of Preprocessing</a:t>
            </a:r>
            <a:endParaRPr lang="en-US" dirty="0"/>
          </a:p>
          <a:p>
            <a:pPr marL="742950" lvl="1" indent="-285750">
              <a:lnSpc>
                <a:spcPct val="150000"/>
              </a:lnSpc>
              <a:buFont typeface="Wingdings" panose="05000000000000000000" pitchFamily="2" charset="2"/>
              <a:buChar char="Ø"/>
            </a:pPr>
            <a:r>
              <a:rPr lang="en-US" sz="1600" dirty="0"/>
              <a:t>Proper data preprocessing and hyperparameter tuning significantly improved model performance.</a:t>
            </a:r>
          </a:p>
          <a:p>
            <a:pPr marL="742950" lvl="1" indent="-285750">
              <a:lnSpc>
                <a:spcPct val="150000"/>
              </a:lnSpc>
              <a:buFont typeface="Wingdings" panose="05000000000000000000" pitchFamily="2" charset="2"/>
              <a:buChar char="Ø"/>
            </a:pPr>
            <a:r>
              <a:rPr lang="en-US" sz="1600" dirty="0"/>
              <a:t>These steps helped reduce errors and enhance overall prediction quality.</a:t>
            </a:r>
          </a:p>
        </p:txBody>
      </p:sp>
      <p:sp>
        <p:nvSpPr>
          <p:cNvPr id="6" name="TextBox 5">
            <a:extLst>
              <a:ext uri="{FF2B5EF4-FFF2-40B4-BE49-F238E27FC236}">
                <a16:creationId xmlns:a16="http://schemas.microsoft.com/office/drawing/2014/main" id="{DAD10B8D-EB2D-52E4-0B8F-20F852F914EE}"/>
              </a:ext>
            </a:extLst>
          </p:cNvPr>
          <p:cNvSpPr txBox="1"/>
          <p:nvPr/>
        </p:nvSpPr>
        <p:spPr>
          <a:xfrm>
            <a:off x="6548552" y="658405"/>
            <a:ext cx="1533294" cy="523220"/>
          </a:xfrm>
          <a:prstGeom prst="rect">
            <a:avLst/>
          </a:prstGeom>
          <a:noFill/>
        </p:spPr>
        <p:txBody>
          <a:bodyPr wrap="square" rtlCol="0">
            <a:spAutoFit/>
          </a:bodyPr>
          <a:lstStyle/>
          <a:p>
            <a:r>
              <a:rPr lang="en-US" sz="2800" b="1" dirty="0"/>
              <a:t>RESULTS</a:t>
            </a:r>
          </a:p>
        </p:txBody>
      </p:sp>
    </p:spTree>
    <p:extLst>
      <p:ext uri="{BB962C8B-B14F-4D97-AF65-F5344CB8AC3E}">
        <p14:creationId xmlns:p14="http://schemas.microsoft.com/office/powerpoint/2010/main" val="20708489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604</TotalTime>
  <Words>1792</Words>
  <Application>Microsoft Office PowerPoint</Application>
  <PresentationFormat>Custom</PresentationFormat>
  <Paragraphs>210</Paragraphs>
  <Slides>12</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Unbounded Bold</vt:lpstr>
      <vt:lpstr>Open Sans</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BHARGAV VIJAY</dc:creator>
  <cp:lastModifiedBy>sai nani</cp:lastModifiedBy>
  <cp:revision>10</cp:revision>
  <dcterms:created xsi:type="dcterms:W3CDTF">2025-07-08T11:08:37Z</dcterms:created>
  <dcterms:modified xsi:type="dcterms:W3CDTF">2025-07-09T08:16:19Z</dcterms:modified>
</cp:coreProperties>
</file>